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82" r:id="rId3"/>
    <p:sldId id="398" r:id="rId4"/>
    <p:sldId id="390" r:id="rId5"/>
    <p:sldId id="394" r:id="rId6"/>
    <p:sldId id="396" r:id="rId7"/>
    <p:sldId id="397" r:id="rId8"/>
    <p:sldId id="395" r:id="rId9"/>
    <p:sldId id="401" r:id="rId10"/>
    <p:sldId id="399" r:id="rId11"/>
    <p:sldId id="426" r:id="rId12"/>
    <p:sldId id="403" r:id="rId13"/>
    <p:sldId id="405" r:id="rId14"/>
    <p:sldId id="425" r:id="rId15"/>
    <p:sldId id="407" r:id="rId16"/>
    <p:sldId id="427" r:id="rId17"/>
    <p:sldId id="408" r:id="rId18"/>
    <p:sldId id="409" r:id="rId19"/>
    <p:sldId id="428" r:id="rId20"/>
    <p:sldId id="410" r:id="rId21"/>
    <p:sldId id="432" r:id="rId22"/>
    <p:sldId id="429" r:id="rId23"/>
    <p:sldId id="414" r:id="rId24"/>
    <p:sldId id="415" r:id="rId25"/>
    <p:sldId id="416" r:id="rId26"/>
    <p:sldId id="417" r:id="rId27"/>
    <p:sldId id="418" r:id="rId28"/>
    <p:sldId id="420" r:id="rId29"/>
    <p:sldId id="423" r:id="rId30"/>
    <p:sldId id="424" r:id="rId31"/>
    <p:sldId id="434" r:id="rId32"/>
    <p:sldId id="433" r:id="rId33"/>
    <p:sldId id="411" r:id="rId34"/>
    <p:sldId id="421" r:id="rId3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7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6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0" y="32"/>
      </p:cViewPr>
      <p:guideLst>
        <p:guide orient="horz" pos="2167"/>
        <p:guide pos="2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0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3" rIns="92745" bIns="46373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3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3" rIns="92745" bIns="4637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332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3" rIns="92745" bIns="46373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332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5" tIns="46373" rIns="92745" bIns="4637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850FDFA-3EF8-46D6-A299-5EA3DAE90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774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774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37B91EA8-5485-4FCE-AF05-18F791A6FC9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460"/>
            <a:ext cx="5618480" cy="4188777"/>
          </a:xfrm>
          <a:prstGeom prst="rect">
            <a:avLst/>
          </a:prstGeom>
        </p:spPr>
        <p:txBody>
          <a:bodyPr vert="horz" lIns="92766" tIns="46383" rIns="92766" bIns="463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343" cy="465774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4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899BDA41-5A07-4E57-B19A-9B0EC120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warmup05 q1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5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Warmup06 q1 and q2 and q3.  Note summing </a:t>
            </a:r>
            <a:r>
              <a:rPr lang="en-US" dirty="0" err="1" smtClean="0"/>
              <a:t>absoulte</a:t>
            </a:r>
            <a:r>
              <a:rPr lang="en-US" dirty="0" smtClean="0"/>
              <a:t> values of </a:t>
            </a:r>
            <a:r>
              <a:rPr lang="en-US" dirty="0" err="1" smtClean="0"/>
              <a:t>kq</a:t>
            </a:r>
            <a:r>
              <a:rPr lang="en-US" dirty="0" smtClean="0"/>
              <a:t>/r^2 which is positive.</a:t>
            </a:r>
          </a:p>
          <a:p>
            <a:r>
              <a:rPr lang="en-US" dirty="0" smtClean="0"/>
              <a:t>Plot V </a:t>
            </a:r>
            <a:r>
              <a:rPr lang="en-US" dirty="0" err="1" smtClean="0"/>
              <a:t>vs</a:t>
            </a:r>
            <a:r>
              <a:rPr lang="en-US" baseline="0" dirty="0" smtClean="0"/>
              <a:t> r for +/-q,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is rate of change of V per unit distance.</a:t>
            </a:r>
          </a:p>
          <a:p>
            <a:pPr defTabSz="9276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Do simple example, V = 3y (constant field) at 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57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example E = 3y</a:t>
            </a:r>
            <a:r>
              <a:rPr lang="en-US" baseline="0" dirty="0" smtClean="0"/>
              <a:t>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simple problem.  Metal sphere with charge 2 </a:t>
            </a:r>
            <a:r>
              <a:rPr lang="en-US" dirty="0" err="1" smtClean="0"/>
              <a:t>microcoulombs</a:t>
            </a:r>
            <a:r>
              <a:rPr lang="en-US" baseline="0" dirty="0" smtClean="0"/>
              <a:t> and radius of 2 m.  What is potential and E at 1 m and 3 m?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baseline="0" smtClean="0"/>
              <a:t> 07 q1, q2, q3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9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Wamup05 q2 also quick quiz 3 </a:t>
            </a:r>
            <a:r>
              <a:rPr lang="en-US" dirty="0" err="1" smtClean="0"/>
              <a:t>pg</a:t>
            </a:r>
            <a:r>
              <a:rPr lang="en-US" smtClean="0"/>
              <a:t> 718</a:t>
            </a:r>
            <a:endParaRPr lang="en-US" dirty="0" smtClean="0"/>
          </a:p>
          <a:p>
            <a:r>
              <a:rPr lang="en-US" dirty="0" smtClean="0"/>
              <a:t>Potential energy</a:t>
            </a:r>
            <a:r>
              <a:rPr lang="en-US" baseline="0" dirty="0" smtClean="0"/>
              <a:t> stored in a system due to configuration of its parts.</a:t>
            </a:r>
          </a:p>
          <a:p>
            <a:r>
              <a:rPr lang="en-US" baseline="0" dirty="0" smtClean="0"/>
              <a:t>Potential is property of charges/electric field defining </a:t>
            </a:r>
            <a:r>
              <a:rPr lang="en-US" baseline="0" dirty="0" err="1" smtClean="0"/>
              <a:t>hw</a:t>
            </a:r>
            <a:r>
              <a:rPr lang="en-US" baseline="0" dirty="0" smtClean="0"/>
              <a:t> much work could be done per unit charge.</a:t>
            </a:r>
          </a:p>
          <a:p>
            <a:r>
              <a:rPr lang="en-US" baseline="0" dirty="0" smtClean="0"/>
              <a:t>Point charge by itself has potential, no potential energy.  Like Force and E field.</a:t>
            </a:r>
          </a:p>
          <a:p>
            <a:r>
              <a:rPr lang="en-US" baseline="0" dirty="0" smtClean="0"/>
              <a:t>Battery has potential.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up with y = </a:t>
            </a:r>
            <a:r>
              <a:rPr lang="en-US" smtClean="0"/>
              <a:t>0 have V</a:t>
            </a:r>
            <a:r>
              <a:rPr lang="en-US" baseline="0" smtClean="0"/>
              <a:t> = 0.  </a:t>
            </a:r>
            <a:r>
              <a:rPr lang="en-US" smtClean="0"/>
              <a:t>Example </a:t>
            </a:r>
            <a:r>
              <a:rPr lang="en-US" dirty="0" err="1" smtClean="0"/>
              <a:t>consant</a:t>
            </a:r>
            <a:r>
              <a:rPr lang="en-US" dirty="0" smtClean="0"/>
              <a:t> E field.  Say 5 N/C what is delta V?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up with y = </a:t>
            </a:r>
            <a:r>
              <a:rPr lang="en-US" smtClean="0"/>
              <a:t>0 have V</a:t>
            </a:r>
            <a:r>
              <a:rPr lang="en-US" baseline="0" smtClean="0"/>
              <a:t> = 0.  </a:t>
            </a:r>
            <a:r>
              <a:rPr lang="en-US" smtClean="0"/>
              <a:t>Example </a:t>
            </a:r>
            <a:r>
              <a:rPr lang="en-US" dirty="0" err="1" smtClean="0"/>
              <a:t>consant</a:t>
            </a:r>
            <a:r>
              <a:rPr lang="en-US" dirty="0" smtClean="0"/>
              <a:t> E field.  Say 5 N/C what is delta V?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Warmup05 q3</a:t>
            </a:r>
          </a:p>
          <a:p>
            <a:pPr defTabSz="92765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400" dirty="0"/>
              <a:t>Choice </a:t>
            </a:r>
            <a:r>
              <a:rPr lang="en-US" sz="1400" dirty="0" err="1"/>
              <a:t>arbitray</a:t>
            </a:r>
            <a:r>
              <a:rPr lang="en-US" sz="1400" dirty="0"/>
              <a:t> </a:t>
            </a:r>
            <a:r>
              <a:rPr lang="en-US" sz="1400" dirty="0" err="1"/>
              <a:t>eg</a:t>
            </a:r>
            <a:r>
              <a:rPr lang="en-US" sz="1400"/>
              <a:t> constant E field between parallel plates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3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Warmup06 q1 and q2 and q3.  Note summing </a:t>
            </a:r>
            <a:r>
              <a:rPr lang="en-US" dirty="0" err="1" smtClean="0"/>
              <a:t>absoulte</a:t>
            </a:r>
            <a:r>
              <a:rPr lang="en-US" dirty="0" smtClean="0"/>
              <a:t> values of </a:t>
            </a:r>
            <a:r>
              <a:rPr lang="en-US" dirty="0" err="1" smtClean="0"/>
              <a:t>kq</a:t>
            </a:r>
            <a:r>
              <a:rPr lang="en-US" dirty="0" smtClean="0"/>
              <a:t>/r^2 which is positive.</a:t>
            </a:r>
          </a:p>
          <a:p>
            <a:r>
              <a:rPr lang="en-US" dirty="0" smtClean="0"/>
              <a:t>Plot V </a:t>
            </a:r>
            <a:r>
              <a:rPr lang="en-US" dirty="0" err="1" smtClean="0"/>
              <a:t>vs</a:t>
            </a:r>
            <a:r>
              <a:rPr lang="en-US" baseline="0" dirty="0" smtClean="0"/>
              <a:t> r for +/-q,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Warmup06 q1 and q2 and q3.  Note summing </a:t>
            </a:r>
            <a:r>
              <a:rPr lang="en-US" dirty="0" err="1" smtClean="0"/>
              <a:t>absoulte</a:t>
            </a:r>
            <a:r>
              <a:rPr lang="en-US" dirty="0" smtClean="0"/>
              <a:t> values of </a:t>
            </a:r>
            <a:r>
              <a:rPr lang="en-US" dirty="0" err="1" smtClean="0"/>
              <a:t>kq</a:t>
            </a:r>
            <a:r>
              <a:rPr lang="en-US" dirty="0" smtClean="0"/>
              <a:t>/r^2 which is positive.</a:t>
            </a:r>
          </a:p>
          <a:p>
            <a:r>
              <a:rPr lang="en-US" dirty="0" smtClean="0"/>
              <a:t>Plot V </a:t>
            </a:r>
            <a:r>
              <a:rPr lang="en-US" dirty="0" err="1" smtClean="0"/>
              <a:t>vs</a:t>
            </a:r>
            <a:r>
              <a:rPr lang="en-US" baseline="0" dirty="0" smtClean="0"/>
              <a:t> r for +/-q,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same with potential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5A27-79D4-4DCD-B54A-454AD375F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19E6-0113-4014-829E-329DF831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F902-41C9-4B9B-9775-186C67FF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40891-B0EE-42EB-8AFA-F5729FA7BB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0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7702-5B06-4F73-8020-6806759419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28461-BD55-4843-A704-E8C843001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3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5DACF-DD9F-4F02-BCE5-4064B9D598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1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0EBBF-12A2-4375-9A9D-6351244BFB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5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5399-3DE8-4881-84C2-CD8DEED566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5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21F40-9FC8-48ED-AA12-0B75D2FEC4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92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FCAFD-7977-47EC-A017-6A6919C835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6C3A-3BD9-4F4F-AB15-FC2377F4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0ACE8-02F9-42AD-ABD6-784AA8F1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87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6A903-AB80-40A2-B961-B0C95ACBE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1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60570-95E2-4845-9EC7-36323E1556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3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857F-15D5-491E-AF23-E53E5112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C1F-EA85-483F-8F9F-B3B97129A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50FE-8919-4805-B634-AB9C04642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D3B4-83B8-49E9-8E46-8D0D3A3F7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DCA7-6813-491D-BBBD-70B08F61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75E7-B5A6-4309-AF19-33518F19D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544C-B5AF-4E6A-8B7E-56CA6764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F9E657-27BA-44D8-AD81-56A1B728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178C21-30B3-4EF7-BB30-6FF0010098E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4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0.wmf"/><Relationship Id="rId10" Type="http://schemas.openxmlformats.org/officeDocument/2006/relationships/image" Target="../media/image42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audio" Target="../media/audio1.wav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-14690"/>
            <a:ext cx="9144000" cy="584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Chapter </a:t>
            </a:r>
            <a:r>
              <a:rPr lang="en-US" sz="3200" b="1" dirty="0" smtClean="0"/>
              <a:t>25:  Electric Potential</a:t>
            </a:r>
            <a:endParaRPr lang="en-US" sz="2400" dirty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9727" y="810509"/>
            <a:ext cx="9134274" cy="16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 dirty="0"/>
              <a:t>Reading assignment</a:t>
            </a:r>
            <a:r>
              <a:rPr lang="en-US" sz="1800" dirty="0"/>
              <a:t>: 	Chapter </a:t>
            </a:r>
            <a:r>
              <a:rPr lang="en-US" sz="1800" dirty="0" smtClean="0"/>
              <a:t>25</a:t>
            </a:r>
          </a:p>
          <a:p>
            <a:pPr>
              <a:spcBef>
                <a:spcPct val="50000"/>
              </a:spcBef>
            </a:pPr>
            <a:r>
              <a:rPr lang="en-US" sz="1800" u="sng" dirty="0" smtClean="0"/>
              <a:t>HW</a:t>
            </a:r>
            <a:r>
              <a:rPr lang="en-US" sz="1800" u="sng" dirty="0"/>
              <a:t>. </a:t>
            </a:r>
            <a:r>
              <a:rPr lang="en-US" sz="1800" u="sng" dirty="0" smtClean="0"/>
              <a:t>25.1 (due Monday, Feb. 11):</a:t>
            </a:r>
            <a:r>
              <a:rPr lang="en-US" sz="1800" dirty="0" smtClean="0"/>
              <a:t> CQ2</a:t>
            </a:r>
            <a:r>
              <a:rPr lang="en-US" sz="1800" dirty="0"/>
              <a:t>, 1, 2, 3</a:t>
            </a:r>
            <a:r>
              <a:rPr lang="en-US" sz="1800" dirty="0" smtClean="0"/>
              <a:t>,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u="sng" dirty="0"/>
              <a:t>HW. </a:t>
            </a:r>
            <a:r>
              <a:rPr lang="en-US" sz="1800" u="sng" dirty="0" smtClean="0"/>
              <a:t>25.2 (due Wednesday, Feb. 13):</a:t>
            </a:r>
            <a:r>
              <a:rPr lang="en-US" sz="1800" dirty="0" smtClean="0"/>
              <a:t> OQ2</a:t>
            </a:r>
            <a:r>
              <a:rPr lang="en-US" sz="1800" dirty="0"/>
              <a:t>, OQ5, OQ7, OQ9, 4, 7, 12, 14, 19, </a:t>
            </a:r>
            <a:r>
              <a:rPr lang="en-US" sz="1800" dirty="0" smtClean="0"/>
              <a:t>27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u="sng" dirty="0"/>
              <a:t>HW </a:t>
            </a:r>
            <a:r>
              <a:rPr lang="en-US" sz="1800" u="sng" dirty="0" smtClean="0"/>
              <a:t>25.3 (due Monday, Feb. </a:t>
            </a:r>
            <a:r>
              <a:rPr lang="en-US" sz="1800" u="sng" smtClean="0"/>
              <a:t>22</a:t>
            </a:r>
            <a:r>
              <a:rPr lang="en-US" sz="1800" u="sng" smtClean="0"/>
              <a:t>):</a:t>
            </a:r>
            <a:r>
              <a:rPr lang="en-US" sz="1800" smtClean="0"/>
              <a:t> </a:t>
            </a:r>
            <a:r>
              <a:rPr lang="en-US" sz="1800" dirty="0" smtClean="0"/>
              <a:t>OQ3, 37, 39, 50, 69</a:t>
            </a:r>
            <a:endParaRPr lang="en-US" sz="1800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1" y="2589021"/>
                <a:ext cx="9144000" cy="29552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600" u="sng" dirty="0" smtClean="0"/>
                  <a:t>Concept of energy is very valuable:</a:t>
                </a:r>
                <a:endParaRPr lang="en-US" sz="1600" dirty="0"/>
              </a:p>
              <a:p>
                <a:pPr marL="688975" lvl="1" indent="-231775">
                  <a:spcBef>
                    <a:spcPts val="600"/>
                  </a:spcBef>
                  <a:buFontTx/>
                  <a:buChar char="•"/>
                </a:pPr>
                <a:r>
                  <a:rPr lang="en-US" sz="1600" dirty="0" smtClean="0"/>
                  <a:t>Energy </a:t>
                </a:r>
                <a:r>
                  <a:rPr lang="en-US" sz="1600" dirty="0"/>
                  <a:t>is conserved (one of </a:t>
                </a:r>
                <a:r>
                  <a:rPr lang="en-US" sz="1600" i="1" dirty="0"/>
                  <a:t>the</a:t>
                </a:r>
                <a:r>
                  <a:rPr lang="en-US" sz="1600" dirty="0"/>
                  <a:t> fundamental principles of physics</a:t>
                </a:r>
                <a:r>
                  <a:rPr lang="en-US" sz="1600" dirty="0" smtClean="0"/>
                  <a:t>).</a:t>
                </a:r>
                <a:endParaRPr lang="en-US" sz="1600" dirty="0"/>
              </a:p>
              <a:p>
                <a:pPr marL="688975" lvl="1" indent="-231775">
                  <a:spcBef>
                    <a:spcPts val="600"/>
                  </a:spcBef>
                  <a:buFontTx/>
                  <a:buChar char="•"/>
                </a:pPr>
                <a:r>
                  <a:rPr lang="en-US" sz="1600" dirty="0" smtClean="0"/>
                  <a:t>Many </a:t>
                </a:r>
                <a:r>
                  <a:rPr lang="en-US" sz="1600" dirty="0"/>
                  <a:t>problems can be solved using </a:t>
                </a:r>
                <a:r>
                  <a:rPr lang="en-US" sz="1600" dirty="0" smtClean="0"/>
                  <a:t>energy </a:t>
                </a:r>
                <a:r>
                  <a:rPr lang="en-US" sz="1600" dirty="0"/>
                  <a:t>without having knowledge of the involved forces. </a:t>
                </a:r>
              </a:p>
              <a:p>
                <a:pPr marL="688975" lvl="1" indent="-231775">
                  <a:spcBef>
                    <a:spcPts val="600"/>
                  </a:spcBef>
                  <a:buFontTx/>
                  <a:buChar char="•"/>
                </a:pPr>
                <a:r>
                  <a:rPr lang="en-US" sz="1600" dirty="0" smtClean="0"/>
                  <a:t>Energy </a:t>
                </a:r>
                <a:r>
                  <a:rPr lang="en-US" sz="1600" dirty="0"/>
                  <a:t>is a scalar, force is vector (scalar is easier</a:t>
                </a:r>
                <a:r>
                  <a:rPr lang="en-US" sz="1600" dirty="0" smtClean="0"/>
                  <a:t>).</a:t>
                </a:r>
              </a:p>
              <a:p>
                <a:pPr marL="231775" indent="-231775">
                  <a:spcBef>
                    <a:spcPts val="600"/>
                  </a:spcBef>
                  <a:buFontTx/>
                  <a:buChar char="•"/>
                </a:pPr>
                <a:r>
                  <a:rPr lang="en-US" sz="1600" dirty="0" smtClean="0"/>
                  <a:t>Electric potential, V, and electric potential energy U = q ∙V of different charge arrangements.</a:t>
                </a:r>
              </a:p>
              <a:p>
                <a:pPr marL="231775" indent="-231775">
                  <a:spcBef>
                    <a:spcPts val="600"/>
                  </a:spcBef>
                  <a:buFontTx/>
                  <a:buChar char="•"/>
                </a:pPr>
                <a:r>
                  <a:rPr lang="en-US" sz="1600" dirty="0" smtClean="0"/>
                  <a:t>Electric potential, V, is a very important quantity in electricity. </a:t>
                </a:r>
              </a:p>
              <a:p>
                <a:pPr marL="231775" indent="-231775">
                  <a:spcBef>
                    <a:spcPts val="600"/>
                  </a:spcBef>
                  <a:buFontTx/>
                  <a:buChar char="•"/>
                </a:pPr>
                <a:r>
                  <a:rPr lang="en-US" sz="1600" dirty="0" smtClean="0"/>
                  <a:t>It is also possible to calculate the electric field from the electric potential;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marL="231775" indent="-231775">
                  <a:spcBef>
                    <a:spcPts val="600"/>
                  </a:spcBef>
                  <a:buFontTx/>
                  <a:buChar char="•"/>
                </a:pPr>
                <a:r>
                  <a:rPr lang="en-US" sz="1600" dirty="0" smtClean="0">
                    <a:sym typeface="Wingdings" panose="05000000000000000000" pitchFamily="2" charset="2"/>
                  </a:rPr>
                  <a:t> e</a:t>
                </a:r>
                <a:r>
                  <a:rPr lang="en-US" sz="1600" dirty="0" smtClean="0"/>
                  <a:t>quipotential lines are perpendicular to electric field lines.</a:t>
                </a:r>
              </a:p>
              <a:p>
                <a:pPr marL="231775" indent="-231775">
                  <a:spcBef>
                    <a:spcPts val="600"/>
                  </a:spcBef>
                  <a:buFontTx/>
                  <a:buChar char="•"/>
                </a:pPr>
                <a:r>
                  <a:rPr lang="en-US" sz="1600" dirty="0" smtClean="0"/>
                  <a:t>(Millikan oil drop experiment.)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2589021"/>
                <a:ext cx="9144000" cy="2955296"/>
              </a:xfrm>
              <a:prstGeom prst="rect">
                <a:avLst/>
              </a:prstGeom>
              <a:blipFill>
                <a:blip r:embed="rId2"/>
                <a:stretch>
                  <a:fillRect l="-200" t="-411" b="-143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726" y="5844944"/>
            <a:ext cx="2279671" cy="73866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Initially </a:t>
            </a:r>
            <a:r>
              <a:rPr lang="en-US" sz="1400" dirty="0"/>
              <a:t>we </a:t>
            </a:r>
            <a:r>
              <a:rPr lang="en-US" sz="1400" dirty="0" smtClean="0"/>
              <a:t>will look at a </a:t>
            </a:r>
            <a:r>
              <a:rPr lang="en-US" sz="1400" dirty="0"/>
              <a:t>uniform, constant </a:t>
            </a:r>
            <a:r>
              <a:rPr lang="en-US" sz="1400" dirty="0" smtClean="0"/>
              <a:t>field 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(good to understand concept)</a:t>
            </a:r>
          </a:p>
        </p:txBody>
      </p:sp>
      <p:pic>
        <p:nvPicPr>
          <p:cNvPr id="10" name="Picture 10" descr="J:\guthold\Physics 25\Figure 1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1" t="19910" r="33070" b="58231"/>
          <a:stretch>
            <a:fillRect/>
          </a:stretch>
        </p:blipFill>
        <p:spPr bwMode="auto">
          <a:xfrm>
            <a:off x="2342202" y="5646041"/>
            <a:ext cx="1190106" cy="107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04899" y="5839504"/>
            <a:ext cx="1342018" cy="5232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Then at </a:t>
            </a:r>
            <a:r>
              <a:rPr lang="en-US" sz="1400" dirty="0"/>
              <a:t>a point charge</a:t>
            </a:r>
            <a:endParaRPr lang="en-US" dirty="0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571750" y="4200525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670091" y="5839504"/>
            <a:ext cx="1213280" cy="5232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Then at more general fields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18353" y="5610575"/>
            <a:ext cx="0" cy="1155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526567" y="5613941"/>
            <a:ext cx="0" cy="1155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4" descr="2512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25583" r="8307" b="7806"/>
          <a:stretch/>
        </p:blipFill>
        <p:spPr bwMode="auto">
          <a:xfrm>
            <a:off x="2562825" y="5646041"/>
            <a:ext cx="737989" cy="107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2512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9" b="4776"/>
          <a:stretch/>
        </p:blipFill>
        <p:spPr bwMode="auto">
          <a:xfrm>
            <a:off x="5333553" y="5599936"/>
            <a:ext cx="1049492" cy="1155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2512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4" b="10740"/>
          <a:stretch/>
        </p:blipFill>
        <p:spPr bwMode="auto">
          <a:xfrm>
            <a:off x="7951246" y="5606508"/>
            <a:ext cx="1148303" cy="1213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8545780" y="2375888"/>
            <a:ext cx="304800" cy="20551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5999" y="2375888"/>
            <a:ext cx="304800" cy="20551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Calculating the Electric </a:t>
            </a:r>
            <a:r>
              <a:rPr lang="en-US" dirty="0" smtClean="0">
                <a:solidFill>
                  <a:schemeClr val="tx1"/>
                </a:solidFill>
              </a:rPr>
              <a:t>Potential, V, from the electric field, E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Example 1: Potential from a uniform electric field E in 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83026" y="1469925"/>
            <a:ext cx="624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487488" indent="-1487488" eaLnBrk="1" hangingPunct="1">
              <a:lnSpc>
                <a:spcPct val="150000"/>
              </a:lnSpc>
            </a:pPr>
            <a:r>
              <a:rPr lang="en-US" sz="2400" dirty="0" smtClean="0"/>
              <a:t>Potential </a:t>
            </a:r>
            <a:r>
              <a:rPr lang="en-US" sz="2400" dirty="0"/>
              <a:t>from a </a:t>
            </a:r>
            <a:r>
              <a:rPr lang="en-US" sz="2400" u="sng" dirty="0"/>
              <a:t>uniform electric field </a:t>
            </a:r>
            <a:r>
              <a:rPr lang="en-US" sz="2400" u="sng" dirty="0" smtClean="0"/>
              <a:t>E </a:t>
            </a:r>
            <a:r>
              <a:rPr lang="en-US" sz="2400" dirty="0" smtClean="0"/>
              <a:t>in x</a:t>
            </a:r>
            <a:r>
              <a:rPr lang="en-US" sz="2400" b="1" dirty="0" smtClean="0"/>
              <a:t>:</a:t>
            </a:r>
          </a:p>
        </p:txBody>
      </p: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486098" y="2700024"/>
            <a:ext cx="1981200" cy="1524000"/>
            <a:chOff x="4320" y="1200"/>
            <a:chExt cx="1248" cy="960"/>
          </a:xfrm>
        </p:grpSpPr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4320" y="120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4320" y="144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4320" y="168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4320" y="192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4320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7811072" y="42240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28898" y="1861824"/>
            <a:ext cx="2895600" cy="2514600"/>
            <a:chOff x="6028898" y="1861824"/>
            <a:chExt cx="2895600" cy="2514600"/>
          </a:xfrm>
        </p:grpSpPr>
        <p:grpSp>
          <p:nvGrpSpPr>
            <p:cNvPr id="49" name="Group 42"/>
            <p:cNvGrpSpPr>
              <a:grpSpLocks/>
            </p:cNvGrpSpPr>
            <p:nvPr/>
          </p:nvGrpSpPr>
          <p:grpSpPr bwMode="auto">
            <a:xfrm>
              <a:off x="6638498" y="2471424"/>
              <a:ext cx="1524000" cy="1905000"/>
              <a:chOff x="4320" y="2544"/>
              <a:chExt cx="960" cy="1200"/>
            </a:xfrm>
          </p:grpSpPr>
          <p:sp>
            <p:nvSpPr>
              <p:cNvPr id="50" name="Line 37"/>
              <p:cNvSpPr>
                <a:spLocks noChangeShapeType="1"/>
              </p:cNvSpPr>
              <p:nvPr/>
            </p:nvSpPr>
            <p:spPr bwMode="auto">
              <a:xfrm>
                <a:off x="4320" y="2544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8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>
                <a:off x="4800" y="2544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5040" y="2544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auto">
              <a:xfrm>
                <a:off x="5280" y="2544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6028898" y="1864096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663300"/>
                  </a:solidFill>
                </a:rPr>
                <a:t>V</a:t>
              </a:r>
              <a:r>
                <a:rPr lang="en-US" sz="2400" b="1" dirty="0">
                  <a:solidFill>
                    <a:srgbClr val="663300"/>
                  </a:solidFill>
                </a:rPr>
                <a:t> high</a:t>
              </a:r>
              <a:endParaRPr lang="en-US" sz="2400" b="1" i="1" dirty="0">
                <a:solidFill>
                  <a:srgbClr val="663300"/>
                </a:solidFill>
              </a:endParaRPr>
            </a:p>
          </p:txBody>
        </p:sp>
        <p:sp>
          <p:nvSpPr>
            <p:cNvPr id="57" name="Text Box 45"/>
            <p:cNvSpPr txBox="1">
              <a:spLocks noChangeArrowheads="1"/>
            </p:cNvSpPr>
            <p:nvPr/>
          </p:nvSpPr>
          <p:spPr bwMode="auto">
            <a:xfrm>
              <a:off x="7629098" y="1861824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663300"/>
                  </a:solidFill>
                </a:rPr>
                <a:t>V</a:t>
              </a:r>
              <a:r>
                <a:rPr lang="en-US" sz="2400" b="1">
                  <a:solidFill>
                    <a:srgbClr val="663300"/>
                  </a:solidFill>
                </a:rPr>
                <a:t> low</a:t>
              </a:r>
              <a:endParaRPr lang="en-US" sz="2400" b="1" i="1">
                <a:solidFill>
                  <a:srgbClr val="663300"/>
                </a:solidFill>
              </a:endParaRPr>
            </a:p>
          </p:txBody>
        </p:sp>
      </p:grp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233154" y="4693112"/>
            <a:ext cx="8617426" cy="21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Equipotential lines are perpendicular to 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sym typeface="Symbol" pitchFamily="18" charset="2"/>
              </a:rPr>
              <a:t>-field</a:t>
            </a:r>
            <a:endParaRPr lang="en-US" sz="1800" dirty="0">
              <a:solidFill>
                <a:srgbClr val="FF0000"/>
              </a:solidFill>
              <a:sym typeface="Symbol" pitchFamily="18" charset="2"/>
            </a:endParaRP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-field lines point from high potential to </a:t>
            </a:r>
            <a:r>
              <a:rPr lang="en-US" sz="1800" dirty="0" smtClean="0">
                <a:solidFill>
                  <a:srgbClr val="FF0000"/>
                </a:solidFill>
                <a:sym typeface="Symbol" pitchFamily="18" charset="2"/>
              </a:rPr>
              <a:t>low (from positive to negative charges)</a:t>
            </a: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dirty="0" smtClean="0">
                <a:solidFill>
                  <a:srgbClr val="FF0000"/>
                </a:solidFill>
                <a:sym typeface="Symbol" pitchFamily="18" charset="2"/>
              </a:rPr>
              <a:t>High potential at positive charges, lower potential at negative charges</a:t>
            </a:r>
            <a:endParaRPr lang="en-US" sz="1800" dirty="0">
              <a:solidFill>
                <a:srgbClr val="FF0000"/>
              </a:solidFill>
              <a:sym typeface="Symbol" pitchFamily="18" charset="2"/>
            </a:endParaRP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Positive charges have the most energy at </a:t>
            </a:r>
            <a:r>
              <a:rPr lang="en-US" sz="1800" dirty="0" smtClean="0">
                <a:solidFill>
                  <a:srgbClr val="FF0000"/>
                </a:solidFill>
                <a:sym typeface="Symbol" pitchFamily="18" charset="2"/>
              </a:rPr>
              <a:t>high potential</a:t>
            </a:r>
            <a:endParaRPr lang="en-US" sz="1800" dirty="0">
              <a:solidFill>
                <a:srgbClr val="FF0000"/>
              </a:solidFill>
              <a:sym typeface="Symbol" pitchFamily="18" charset="2"/>
            </a:endParaRP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Negative charges have the most energy at </a:t>
            </a:r>
            <a:r>
              <a:rPr lang="en-US" sz="1800" dirty="0" smtClean="0">
                <a:solidFill>
                  <a:srgbClr val="FF0000"/>
                </a:solidFill>
                <a:sym typeface="Symbol" pitchFamily="18" charset="2"/>
              </a:rPr>
              <a:t>low potential</a:t>
            </a:r>
            <a:endParaRPr lang="en-US" sz="18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9" name="Oval 47"/>
          <p:cNvSpPr>
            <a:spLocks noChangeArrowheads="1"/>
          </p:cNvSpPr>
          <p:nvPr/>
        </p:nvSpPr>
        <p:spPr bwMode="auto">
          <a:xfrm>
            <a:off x="6095999" y="2471424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+</a:t>
            </a:r>
          </a:p>
        </p:txBody>
      </p:sp>
      <p:sp>
        <p:nvSpPr>
          <p:cNvPr id="60" name="Oval 49"/>
          <p:cNvSpPr>
            <a:spLocks noChangeArrowheads="1"/>
          </p:cNvSpPr>
          <p:nvPr/>
        </p:nvSpPr>
        <p:spPr bwMode="auto">
          <a:xfrm>
            <a:off x="8550324" y="2477566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-</a:t>
            </a: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549769"/>
              </p:ext>
            </p:extLst>
          </p:nvPr>
        </p:nvGraphicFramePr>
        <p:xfrm>
          <a:off x="1838801" y="2111287"/>
          <a:ext cx="2209324" cy="158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1" name="Equation" r:id="rId4" imgW="1117440" imgH="901440" progId="Equation.DSMT4">
                  <p:embed/>
                </p:oleObj>
              </mc:Choice>
              <mc:Fallback>
                <p:oleObj name="Equation" r:id="rId4" imgW="111744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801" y="2111287"/>
                        <a:ext cx="2209324" cy="1580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Oval 47"/>
          <p:cNvSpPr>
            <a:spLocks noChangeArrowheads="1"/>
          </p:cNvSpPr>
          <p:nvPr/>
        </p:nvSpPr>
        <p:spPr bwMode="auto">
          <a:xfrm>
            <a:off x="6095999" y="2782366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+</a:t>
            </a:r>
          </a:p>
        </p:txBody>
      </p:sp>
      <p:sp>
        <p:nvSpPr>
          <p:cNvPr id="64" name="Oval 47"/>
          <p:cNvSpPr>
            <a:spLocks noChangeArrowheads="1"/>
          </p:cNvSpPr>
          <p:nvPr/>
        </p:nvSpPr>
        <p:spPr bwMode="auto">
          <a:xfrm>
            <a:off x="6095999" y="3093308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+</a:t>
            </a:r>
          </a:p>
        </p:txBody>
      </p:sp>
      <p:sp>
        <p:nvSpPr>
          <p:cNvPr id="65" name="Oval 47"/>
          <p:cNvSpPr>
            <a:spLocks noChangeArrowheads="1"/>
          </p:cNvSpPr>
          <p:nvPr/>
        </p:nvSpPr>
        <p:spPr bwMode="auto">
          <a:xfrm>
            <a:off x="6095999" y="340425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+</a:t>
            </a:r>
          </a:p>
        </p:txBody>
      </p:sp>
      <p:sp>
        <p:nvSpPr>
          <p:cNvPr id="66" name="Oval 47"/>
          <p:cNvSpPr>
            <a:spLocks noChangeArrowheads="1"/>
          </p:cNvSpPr>
          <p:nvPr/>
        </p:nvSpPr>
        <p:spPr bwMode="auto">
          <a:xfrm>
            <a:off x="6095999" y="3715192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+</a:t>
            </a:r>
          </a:p>
        </p:txBody>
      </p:sp>
      <p:sp>
        <p:nvSpPr>
          <p:cNvPr id="67" name="Oval 47"/>
          <p:cNvSpPr>
            <a:spLocks noChangeArrowheads="1"/>
          </p:cNvSpPr>
          <p:nvPr/>
        </p:nvSpPr>
        <p:spPr bwMode="auto">
          <a:xfrm>
            <a:off x="6095999" y="4026136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+</a:t>
            </a:r>
          </a:p>
        </p:txBody>
      </p:sp>
      <p:sp>
        <p:nvSpPr>
          <p:cNvPr id="68" name="Oval 49"/>
          <p:cNvSpPr>
            <a:spLocks noChangeArrowheads="1"/>
          </p:cNvSpPr>
          <p:nvPr/>
        </p:nvSpPr>
        <p:spPr bwMode="auto">
          <a:xfrm>
            <a:off x="8550324" y="2790012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-</a:t>
            </a:r>
          </a:p>
        </p:txBody>
      </p:sp>
      <p:sp>
        <p:nvSpPr>
          <p:cNvPr id="69" name="Oval 49"/>
          <p:cNvSpPr>
            <a:spLocks noChangeArrowheads="1"/>
          </p:cNvSpPr>
          <p:nvPr/>
        </p:nvSpPr>
        <p:spPr bwMode="auto">
          <a:xfrm>
            <a:off x="8550324" y="3102458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-</a:t>
            </a:r>
          </a:p>
        </p:txBody>
      </p:sp>
      <p:sp>
        <p:nvSpPr>
          <p:cNvPr id="70" name="Oval 49"/>
          <p:cNvSpPr>
            <a:spLocks noChangeArrowheads="1"/>
          </p:cNvSpPr>
          <p:nvPr/>
        </p:nvSpPr>
        <p:spPr bwMode="auto">
          <a:xfrm>
            <a:off x="8550324" y="3414904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-</a:t>
            </a:r>
          </a:p>
        </p:txBody>
      </p:sp>
      <p:sp>
        <p:nvSpPr>
          <p:cNvPr id="71" name="Oval 49"/>
          <p:cNvSpPr>
            <a:spLocks noChangeArrowheads="1"/>
          </p:cNvSpPr>
          <p:nvPr/>
        </p:nvSpPr>
        <p:spPr bwMode="auto">
          <a:xfrm>
            <a:off x="8550324" y="3727350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-</a:t>
            </a:r>
          </a:p>
        </p:txBody>
      </p:sp>
      <p:sp>
        <p:nvSpPr>
          <p:cNvPr id="72" name="Oval 49"/>
          <p:cNvSpPr>
            <a:spLocks noChangeArrowheads="1"/>
          </p:cNvSpPr>
          <p:nvPr/>
        </p:nvSpPr>
        <p:spPr bwMode="auto">
          <a:xfrm>
            <a:off x="8550324" y="4039797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-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33154" y="4582063"/>
            <a:ext cx="86174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302" y="4000129"/>
                <a:ext cx="1779333" cy="430887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02" y="4000129"/>
                <a:ext cx="177933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40934" y="3922441"/>
            <a:ext cx="175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Electric potential of uniform E-field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02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788" y="521630"/>
            <a:ext cx="80840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i-clicker</a:t>
            </a:r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Which is true?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en-US" sz="2000" dirty="0" smtClean="0"/>
              <a:t>Electric potential is a vector quantity.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en-US" sz="2000" dirty="0" smtClean="0"/>
              <a:t>Electric field lines sometimes point in the direction of increasing potential and sometimes point in the direction of decreasing potential.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en-US" sz="2000" dirty="0" smtClean="0"/>
              <a:t>The electron volt (</a:t>
            </a:r>
            <a:r>
              <a:rPr lang="en-US" sz="2000" dirty="0" err="1" smtClean="0"/>
              <a:t>eV</a:t>
            </a:r>
            <a:r>
              <a:rPr lang="en-US" sz="2000" dirty="0" smtClean="0"/>
              <a:t>) is a unit of force.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en-US" sz="2000" dirty="0"/>
              <a:t>O</a:t>
            </a:r>
            <a:r>
              <a:rPr lang="en-US" sz="2000" dirty="0" smtClean="0"/>
              <a:t>nly difference in electric potential are meaningful – in principle, one can define the electric potential to be zero anywhere (but we usually pick a convenient point).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18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 Zero of the Potential</a:t>
            </a: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0" y="1328384"/>
            <a:ext cx="89916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400" dirty="0"/>
              <a:t>We can only calculate the </a:t>
            </a:r>
            <a:r>
              <a:rPr lang="en-US" sz="2400" i="1" dirty="0"/>
              <a:t>difference</a:t>
            </a:r>
            <a:r>
              <a:rPr lang="en-US" sz="2400" dirty="0"/>
              <a:t> between the electric potential </a:t>
            </a:r>
            <a:r>
              <a:rPr lang="en-US" sz="2400" dirty="0" smtClean="0"/>
              <a:t>between </a:t>
            </a:r>
            <a:r>
              <a:rPr lang="en-US" sz="2400" dirty="0"/>
              <a:t>two places</a:t>
            </a:r>
          </a:p>
          <a:p>
            <a:pPr marL="341313" indent="-341313" eaLnBrk="1" hangingPunct="1">
              <a:spcAft>
                <a:spcPts val="600"/>
              </a:spcAft>
              <a:buFontTx/>
              <a:buChar char="•"/>
            </a:pPr>
            <a:r>
              <a:rPr lang="en-US" sz="2400" dirty="0">
                <a:sym typeface="Symbol" pitchFamily="18" charset="2"/>
              </a:rPr>
              <a:t>This is because the zero of potential energy is arbitrary</a:t>
            </a:r>
          </a:p>
          <a:p>
            <a:pPr marL="341313" lvl="1" indent="-341313" eaLnBrk="1" hangingPunct="1">
              <a:spcAft>
                <a:spcPts val="600"/>
              </a:spcAft>
              <a:buFontTx/>
              <a:buChar char="•"/>
            </a:pPr>
            <a:r>
              <a:rPr lang="en-US" sz="2400" dirty="0">
                <a:sym typeface="Symbol" pitchFamily="18" charset="2"/>
              </a:rPr>
              <a:t>Compare </a:t>
            </a:r>
            <a:r>
              <a:rPr lang="en-US" sz="2400" i="1" dirty="0">
                <a:sym typeface="Symbol" pitchFamily="18" charset="2"/>
              </a:rPr>
              <a:t>U</a:t>
            </a:r>
            <a:r>
              <a:rPr lang="en-US" sz="2400" dirty="0">
                <a:sym typeface="Symbol" pitchFamily="18" charset="2"/>
              </a:rPr>
              <a:t> = </a:t>
            </a:r>
            <a:r>
              <a:rPr lang="en-US" sz="2400" i="1" dirty="0" err="1">
                <a:sym typeface="Symbol" pitchFamily="18" charset="2"/>
              </a:rPr>
              <a:t>mgh</a:t>
            </a:r>
            <a:r>
              <a:rPr lang="en-US" sz="2400" dirty="0">
                <a:sym typeface="Symbol" pitchFamily="18" charset="2"/>
              </a:rPr>
              <a:t> from </a:t>
            </a:r>
            <a:r>
              <a:rPr lang="en-US" sz="2400" dirty="0" smtClean="0">
                <a:sym typeface="Symbol" pitchFamily="18" charset="2"/>
              </a:rPr>
              <a:t>gravity </a:t>
            </a:r>
            <a:r>
              <a:rPr lang="en-US" sz="1600" dirty="0" smtClean="0">
                <a:sym typeface="Symbol" pitchFamily="18" charset="2"/>
              </a:rPr>
              <a:t>(height is always with respect to reference point)</a:t>
            </a:r>
            <a:endParaRPr lang="en-US" sz="1600" dirty="0">
              <a:sym typeface="Symbol" pitchFamily="18" charset="2"/>
            </a:endParaRPr>
          </a:p>
          <a:p>
            <a:pPr marL="341313" indent="-341313" eaLnBrk="1" hangingPunct="1">
              <a:spcAft>
                <a:spcPts val="600"/>
              </a:spcAft>
              <a:buFontTx/>
              <a:buChar char="•"/>
            </a:pPr>
            <a:r>
              <a:rPr lang="en-US" sz="2400" dirty="0">
                <a:sym typeface="Symbol" pitchFamily="18" charset="2"/>
              </a:rPr>
              <a:t>There are two arbitrary conventions used to set the zero point:</a:t>
            </a:r>
          </a:p>
          <a:p>
            <a:pPr marL="341313" lvl="1" indent="-341313" eaLnBrk="1" hangingPunct="1">
              <a:spcAft>
                <a:spcPts val="600"/>
              </a:spcAft>
              <a:buFontTx/>
              <a:buChar char="•"/>
            </a:pPr>
            <a:r>
              <a:rPr lang="en-US" sz="2400" dirty="0">
                <a:sym typeface="Symbol" pitchFamily="18" charset="2"/>
              </a:rPr>
              <a:t>Physicists:  Set </a:t>
            </a:r>
            <a:r>
              <a:rPr lang="en-US" sz="2400" i="1" dirty="0">
                <a:sym typeface="Symbol" pitchFamily="18" charset="2"/>
              </a:rPr>
              <a:t>V</a:t>
            </a:r>
            <a:r>
              <a:rPr lang="en-US" sz="2400" dirty="0">
                <a:sym typeface="Symbol" pitchFamily="18" charset="2"/>
              </a:rPr>
              <a:t> = 0 at </a:t>
            </a:r>
          </a:p>
          <a:p>
            <a:pPr marL="341313" lvl="1" indent="-341313" eaLnBrk="1" hangingPunct="1">
              <a:spcAft>
                <a:spcPts val="600"/>
              </a:spcAft>
              <a:buFontTx/>
              <a:buChar char="•"/>
            </a:pPr>
            <a:r>
              <a:rPr lang="en-US" sz="2400" dirty="0">
                <a:sym typeface="Symbol" pitchFamily="18" charset="2"/>
              </a:rPr>
              <a:t>Electrical Engineers:  Set </a:t>
            </a:r>
            <a:r>
              <a:rPr lang="en-US" sz="2400" i="1" dirty="0">
                <a:sym typeface="Symbol" pitchFamily="18" charset="2"/>
              </a:rPr>
              <a:t>V</a:t>
            </a:r>
            <a:r>
              <a:rPr lang="en-US" sz="2400" dirty="0">
                <a:sym typeface="Symbol" pitchFamily="18" charset="2"/>
              </a:rPr>
              <a:t> = 0 on the Earth</a:t>
            </a:r>
          </a:p>
          <a:p>
            <a:pPr marL="341313" indent="-341313" eaLnBrk="1" hangingPunct="1">
              <a:spcAft>
                <a:spcPts val="600"/>
              </a:spcAft>
              <a:buFontTx/>
              <a:buChar char="•"/>
            </a:pPr>
            <a:r>
              <a:rPr lang="en-US" sz="2400" dirty="0">
                <a:sym typeface="Symbol" pitchFamily="18" charset="2"/>
              </a:rPr>
              <a:t>In circuit diagrams, we have a specific symbol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to designate something has </a:t>
            </a:r>
            <a:r>
              <a:rPr lang="en-US" sz="2400" i="1" dirty="0">
                <a:sym typeface="Symbol" pitchFamily="18" charset="2"/>
              </a:rPr>
              <a:t>V </a:t>
            </a:r>
            <a:r>
              <a:rPr lang="en-US" sz="2400" dirty="0">
                <a:sym typeface="Symbol" pitchFamily="18" charset="2"/>
              </a:rPr>
              <a:t>= 0.</a:t>
            </a:r>
          </a:p>
        </p:txBody>
      </p:sp>
      <p:graphicFrame>
        <p:nvGraphicFramePr>
          <p:cNvPr id="61750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98432"/>
              </p:ext>
            </p:extLst>
          </p:nvPr>
        </p:nvGraphicFramePr>
        <p:xfrm>
          <a:off x="3390344" y="685800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9" name="Equation" r:id="rId4" imgW="901440" imgH="279360" progId="Equation.DSMT4">
                  <p:embed/>
                </p:oleObj>
              </mc:Choice>
              <mc:Fallback>
                <p:oleObj name="Equation" r:id="rId4" imgW="901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344" y="685800"/>
                        <a:ext cx="2206625" cy="6064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502" name="Picture 30" descr="Earth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3594823"/>
            <a:ext cx="2957512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503" name="Text Box 31"/>
          <p:cNvSpPr txBox="1">
            <a:spLocks noChangeArrowheads="1"/>
          </p:cNvSpPr>
          <p:nvPr/>
        </p:nvSpPr>
        <p:spPr bwMode="auto">
          <a:xfrm>
            <a:off x="7162800" y="3581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V</a:t>
            </a:r>
            <a:r>
              <a:rPr lang="en-US" sz="2400" b="1">
                <a:solidFill>
                  <a:srgbClr val="FFFF00"/>
                </a:solidFill>
              </a:rPr>
              <a:t> = 0</a:t>
            </a:r>
            <a:endParaRPr lang="en-US" sz="2400" b="1" i="1">
              <a:solidFill>
                <a:srgbClr val="FFFF00"/>
              </a:solidFill>
            </a:endParaRPr>
          </a:p>
        </p:txBody>
      </p:sp>
      <p:grpSp>
        <p:nvGrpSpPr>
          <p:cNvPr id="617509" name="Group 37"/>
          <p:cNvGrpSpPr>
            <a:grpSpLocks/>
          </p:cNvGrpSpPr>
          <p:nvPr/>
        </p:nvGrpSpPr>
        <p:grpSpPr bwMode="auto">
          <a:xfrm>
            <a:off x="5270336" y="6487248"/>
            <a:ext cx="457200" cy="228600"/>
            <a:chOff x="1872" y="3408"/>
            <a:chExt cx="288" cy="144"/>
          </a:xfrm>
        </p:grpSpPr>
        <p:sp>
          <p:nvSpPr>
            <p:cNvPr id="617505" name="Line 33"/>
            <p:cNvSpPr>
              <a:spLocks noChangeShapeType="1"/>
            </p:cNvSpPr>
            <p:nvPr/>
          </p:nvSpPr>
          <p:spPr bwMode="auto">
            <a:xfrm>
              <a:off x="1872" y="3456"/>
              <a:ext cx="28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6" name="Line 34"/>
            <p:cNvSpPr>
              <a:spLocks noChangeShapeType="1"/>
            </p:cNvSpPr>
            <p:nvPr/>
          </p:nvSpPr>
          <p:spPr bwMode="auto">
            <a:xfrm>
              <a:off x="1920" y="3504"/>
              <a:ext cx="19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7" name="Line 35"/>
            <p:cNvSpPr>
              <a:spLocks noChangeShapeType="1"/>
            </p:cNvSpPr>
            <p:nvPr/>
          </p:nvSpPr>
          <p:spPr bwMode="auto">
            <a:xfrm>
              <a:off x="1968" y="3552"/>
              <a:ext cx="9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8" name="Line 36"/>
            <p:cNvSpPr>
              <a:spLocks noChangeShapeType="1"/>
            </p:cNvSpPr>
            <p:nvPr/>
          </p:nvSpPr>
          <p:spPr bwMode="auto">
            <a:xfrm flipV="1">
              <a:off x="2016" y="340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510" name="Text Box 38"/>
          <p:cNvSpPr txBox="1">
            <a:spLocks noChangeArrowheads="1"/>
          </p:cNvSpPr>
          <p:nvPr/>
        </p:nvSpPr>
        <p:spPr bwMode="auto">
          <a:xfrm>
            <a:off x="1358283" y="5344248"/>
            <a:ext cx="3378653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Anything attached </a:t>
            </a:r>
            <a:r>
              <a:rPr lang="en-US" sz="2400" b="1" dirty="0" smtClean="0"/>
              <a:t>here (ground) </a:t>
            </a:r>
            <a:r>
              <a:rPr lang="en-US" sz="2400" b="1" dirty="0"/>
              <a:t>has </a:t>
            </a:r>
            <a:r>
              <a:rPr lang="en-US" sz="2400" b="1" i="1" dirty="0"/>
              <a:t>V</a:t>
            </a:r>
            <a:r>
              <a:rPr lang="en-US" sz="2400" b="1" dirty="0"/>
              <a:t> = 0</a:t>
            </a:r>
          </a:p>
        </p:txBody>
      </p:sp>
      <p:sp>
        <p:nvSpPr>
          <p:cNvPr id="617511" name="Line 39"/>
          <p:cNvSpPr>
            <a:spLocks noChangeShapeType="1"/>
          </p:cNvSpPr>
          <p:nvPr/>
        </p:nvSpPr>
        <p:spPr bwMode="auto">
          <a:xfrm>
            <a:off x="4736936" y="5725248"/>
            <a:ext cx="762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/>
      <p:bldP spid="617503" grpId="0"/>
      <p:bldP spid="617510" grpId="0" animBg="1"/>
      <p:bldP spid="6175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0" y="8879"/>
            <a:ext cx="9144000" cy="113877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Calculating electric potential, V, from electric field, E</a:t>
            </a:r>
          </a:p>
          <a:p>
            <a:pPr algn="ctr"/>
            <a:endParaRPr lang="en-US" sz="2000" dirty="0" smtClean="0"/>
          </a:p>
          <a:p>
            <a:r>
              <a:rPr lang="en-US" sz="2000" dirty="0" smtClean="0"/>
              <a:t>Example 2:  Electric p</a:t>
            </a:r>
            <a:r>
              <a:rPr lang="en-US" sz="2000" dirty="0" smtClean="0">
                <a:solidFill>
                  <a:schemeClr val="tx1"/>
                </a:solidFill>
              </a:rPr>
              <a:t>otential of a </a:t>
            </a:r>
            <a:r>
              <a:rPr lang="en-US" sz="2000" dirty="0"/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oint </a:t>
            </a:r>
            <a:r>
              <a:rPr lang="en-US" sz="2000" dirty="0" smtClean="0"/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harge, q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61852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553220"/>
              </p:ext>
            </p:extLst>
          </p:nvPr>
        </p:nvGraphicFramePr>
        <p:xfrm>
          <a:off x="962606" y="1504245"/>
          <a:ext cx="1181100" cy="67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3"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606" y="1504245"/>
                        <a:ext cx="1181100" cy="677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2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79250"/>
              </p:ext>
            </p:extLst>
          </p:nvPr>
        </p:nvGraphicFramePr>
        <p:xfrm>
          <a:off x="7572769" y="2010752"/>
          <a:ext cx="1495331" cy="39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4" name="Equation" r:id="rId6" imgW="850680" imgH="253800" progId="Equation.DSMT4">
                  <p:embed/>
                </p:oleObj>
              </mc:Choice>
              <mc:Fallback>
                <p:oleObj name="Equation" r:id="rId6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769" y="2010752"/>
                        <a:ext cx="1495331" cy="396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28" name="Text Box 32"/>
          <p:cNvSpPr txBox="1">
            <a:spLocks noChangeArrowheads="1"/>
          </p:cNvSpPr>
          <p:nvPr/>
        </p:nvSpPr>
        <p:spPr bwMode="auto">
          <a:xfrm>
            <a:off x="152400" y="2762331"/>
            <a:ext cx="6362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 eaLnBrk="1" hangingPunct="1">
              <a:buFontTx/>
              <a:buChar char="•"/>
            </a:pPr>
            <a:r>
              <a:rPr lang="en-US" sz="1800" dirty="0">
                <a:sym typeface="Symbol" pitchFamily="18" charset="2"/>
              </a:rPr>
              <a:t>Integrate from infinity to an arbitrary </a:t>
            </a:r>
            <a:r>
              <a:rPr lang="en-US" sz="1800" dirty="0" smtClean="0">
                <a:sym typeface="Symbol" pitchFamily="18" charset="2"/>
              </a:rPr>
              <a:t>distance, r:</a:t>
            </a:r>
            <a:endParaRPr lang="en-US" sz="1800" dirty="0">
              <a:sym typeface="Symbol" pitchFamily="18" charset="2"/>
            </a:endParaRPr>
          </a:p>
        </p:txBody>
      </p:sp>
      <p:grpSp>
        <p:nvGrpSpPr>
          <p:cNvPr id="618531" name="Group 35"/>
          <p:cNvGrpSpPr>
            <a:grpSpLocks/>
          </p:cNvGrpSpPr>
          <p:nvPr/>
        </p:nvGrpSpPr>
        <p:grpSpPr bwMode="auto">
          <a:xfrm>
            <a:off x="8320435" y="1772327"/>
            <a:ext cx="134512" cy="134512"/>
            <a:chOff x="5568" y="624"/>
            <a:chExt cx="96" cy="96"/>
          </a:xfrm>
        </p:grpSpPr>
        <p:sp>
          <p:nvSpPr>
            <p:cNvPr id="618529" name="Line 33"/>
            <p:cNvSpPr>
              <a:spLocks noChangeShapeType="1"/>
            </p:cNvSpPr>
            <p:nvPr/>
          </p:nvSpPr>
          <p:spPr bwMode="auto">
            <a:xfrm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30" name="Line 34"/>
            <p:cNvSpPr>
              <a:spLocks noChangeShapeType="1"/>
            </p:cNvSpPr>
            <p:nvPr/>
          </p:nvSpPr>
          <p:spPr bwMode="auto">
            <a:xfrm flipH="1"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532" name="Group 36"/>
          <p:cNvGrpSpPr>
            <a:grpSpLocks/>
          </p:cNvGrpSpPr>
          <p:nvPr/>
        </p:nvGrpSpPr>
        <p:grpSpPr bwMode="auto">
          <a:xfrm>
            <a:off x="3810000" y="1789966"/>
            <a:ext cx="134512" cy="134512"/>
            <a:chOff x="5568" y="624"/>
            <a:chExt cx="96" cy="96"/>
          </a:xfrm>
        </p:grpSpPr>
        <p:sp>
          <p:nvSpPr>
            <p:cNvPr id="618533" name="Line 37"/>
            <p:cNvSpPr>
              <a:spLocks noChangeShapeType="1"/>
            </p:cNvSpPr>
            <p:nvPr/>
          </p:nvSpPr>
          <p:spPr bwMode="auto">
            <a:xfrm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34" name="Line 38"/>
            <p:cNvSpPr>
              <a:spLocks noChangeShapeType="1"/>
            </p:cNvSpPr>
            <p:nvPr/>
          </p:nvSpPr>
          <p:spPr bwMode="auto">
            <a:xfrm flipH="1"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535" name="Line 39"/>
          <p:cNvSpPr>
            <a:spLocks noChangeShapeType="1"/>
          </p:cNvSpPr>
          <p:nvPr/>
        </p:nvSpPr>
        <p:spPr bwMode="auto">
          <a:xfrm>
            <a:off x="2895600" y="1637565"/>
            <a:ext cx="874325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36" name="Text Box 40"/>
          <p:cNvSpPr txBox="1">
            <a:spLocks noChangeArrowheads="1"/>
          </p:cNvSpPr>
          <p:nvPr/>
        </p:nvSpPr>
        <p:spPr bwMode="auto">
          <a:xfrm>
            <a:off x="3048000" y="1256566"/>
            <a:ext cx="4707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</a:rPr>
              <a:t>r</a:t>
            </a:r>
            <a:endParaRPr lang="en-US" sz="2400" b="1" i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18537" name="Line 41"/>
          <p:cNvSpPr>
            <a:spLocks noChangeShapeType="1"/>
          </p:cNvSpPr>
          <p:nvPr/>
        </p:nvSpPr>
        <p:spPr bwMode="auto">
          <a:xfrm>
            <a:off x="4114800" y="1866165"/>
            <a:ext cx="4102603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85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39961"/>
              </p:ext>
            </p:extLst>
          </p:nvPr>
        </p:nvGraphicFramePr>
        <p:xfrm>
          <a:off x="492125" y="3308888"/>
          <a:ext cx="1643149" cy="6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5" name="Equation" r:id="rId8" imgW="990360" imgH="457200" progId="Equation.DSMT4">
                  <p:embed/>
                </p:oleObj>
              </mc:Choice>
              <mc:Fallback>
                <p:oleObj name="Equation" r:id="rId8" imgW="990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308888"/>
                        <a:ext cx="1643149" cy="6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47282"/>
              </p:ext>
            </p:extLst>
          </p:nvPr>
        </p:nvGraphicFramePr>
        <p:xfrm>
          <a:off x="2268991" y="3290069"/>
          <a:ext cx="1074284" cy="71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6" name="Equation" r:id="rId10" imgW="647640" imgH="482400" progId="Equation.DSMT4">
                  <p:embed/>
                </p:oleObj>
              </mc:Choice>
              <mc:Fallback>
                <p:oleObj name="Equation" r:id="rId10" imgW="647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991" y="3290069"/>
                        <a:ext cx="1074284" cy="71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585733"/>
              </p:ext>
            </p:extLst>
          </p:nvPr>
        </p:nvGraphicFramePr>
        <p:xfrm>
          <a:off x="3399912" y="3290069"/>
          <a:ext cx="1201176" cy="71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7" name="Equation" r:id="rId12" imgW="723600" imgH="482400" progId="Equation.DSMT4">
                  <p:embed/>
                </p:oleObj>
              </mc:Choice>
              <mc:Fallback>
                <p:oleObj name="Equation" r:id="rId12" imgW="723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912" y="3290069"/>
                        <a:ext cx="1201176" cy="71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421393"/>
              </p:ext>
            </p:extLst>
          </p:nvPr>
        </p:nvGraphicFramePr>
        <p:xfrm>
          <a:off x="4752975" y="3290069"/>
          <a:ext cx="801143" cy="71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8" name="Equation" r:id="rId14" imgW="482400" imgH="482400" progId="Equation.DSMT4">
                  <p:embed/>
                </p:oleObj>
              </mc:Choice>
              <mc:Fallback>
                <p:oleObj name="Equation" r:id="rId14" imgW="482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3290069"/>
                        <a:ext cx="801143" cy="71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013228"/>
              </p:ext>
            </p:extLst>
          </p:nvPr>
        </p:nvGraphicFramePr>
        <p:xfrm>
          <a:off x="5718407" y="3355666"/>
          <a:ext cx="653818" cy="57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9" name="Equation" r:id="rId16" imgW="393480" imgH="393480" progId="Equation.DSMT4">
                  <p:embed/>
                </p:oleObj>
              </mc:Choice>
              <mc:Fallback>
                <p:oleObj name="Equation" r:id="rId16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407" y="3355666"/>
                        <a:ext cx="653818" cy="579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44" name="Text Box 48"/>
          <p:cNvSpPr txBox="1">
            <a:spLocks noChangeArrowheads="1"/>
          </p:cNvSpPr>
          <p:nvPr/>
        </p:nvSpPr>
        <p:spPr bwMode="auto">
          <a:xfrm>
            <a:off x="228600" y="6136689"/>
            <a:ext cx="61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 eaLnBrk="1" hangingPunct="1"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sym typeface="Symbol" pitchFamily="18" charset="2"/>
              </a:rPr>
              <a:t>For a point charge, </a:t>
            </a:r>
            <a:r>
              <a:rPr lang="en-US" sz="1800" dirty="0" smtClean="0">
                <a:solidFill>
                  <a:srgbClr val="C00000"/>
                </a:solidFill>
                <a:sym typeface="Symbol" pitchFamily="18" charset="2"/>
              </a:rPr>
              <a:t>the E-field lines go radially out, the equipotential surfaces </a:t>
            </a:r>
            <a:r>
              <a:rPr lang="en-US" sz="1800" dirty="0">
                <a:solidFill>
                  <a:srgbClr val="C00000"/>
                </a:solidFill>
                <a:sym typeface="Symbol" pitchFamily="18" charset="2"/>
              </a:rPr>
              <a:t>are spheres centered on the </a:t>
            </a:r>
            <a:r>
              <a:rPr lang="en-US" sz="1800" dirty="0" smtClean="0">
                <a:solidFill>
                  <a:srgbClr val="C00000"/>
                </a:solidFill>
                <a:sym typeface="Symbol" pitchFamily="18" charset="2"/>
              </a:rPr>
              <a:t>charge</a:t>
            </a:r>
            <a:endParaRPr lang="en-US" sz="1800" dirty="0">
              <a:solidFill>
                <a:srgbClr val="C00000"/>
              </a:solidFill>
              <a:sym typeface="Symbol" pitchFamily="18" charset="2"/>
            </a:endParaRPr>
          </a:p>
        </p:txBody>
      </p:sp>
      <p:grpSp>
        <p:nvGrpSpPr>
          <p:cNvPr id="618563" name="Group 67"/>
          <p:cNvGrpSpPr>
            <a:grpSpLocks/>
          </p:cNvGrpSpPr>
          <p:nvPr/>
        </p:nvGrpSpPr>
        <p:grpSpPr bwMode="auto">
          <a:xfrm>
            <a:off x="5943600" y="3724814"/>
            <a:ext cx="3048000" cy="3048000"/>
            <a:chOff x="3744" y="1632"/>
            <a:chExt cx="1920" cy="1920"/>
          </a:xfrm>
        </p:grpSpPr>
        <p:sp>
          <p:nvSpPr>
            <p:cNvPr id="618553" name="Line 57"/>
            <p:cNvSpPr>
              <a:spLocks noChangeShapeType="1"/>
            </p:cNvSpPr>
            <p:nvPr/>
          </p:nvSpPr>
          <p:spPr bwMode="auto">
            <a:xfrm>
              <a:off x="4848" y="2592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6" name="Line 60"/>
            <p:cNvSpPr>
              <a:spLocks noChangeShapeType="1"/>
            </p:cNvSpPr>
            <p:nvPr/>
          </p:nvSpPr>
          <p:spPr bwMode="auto">
            <a:xfrm>
              <a:off x="3744" y="2592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7" name="Line 61"/>
            <p:cNvSpPr>
              <a:spLocks noChangeShapeType="1"/>
            </p:cNvSpPr>
            <p:nvPr/>
          </p:nvSpPr>
          <p:spPr bwMode="auto">
            <a:xfrm rot="-5400000">
              <a:off x="4296" y="2040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8" name="Line 62"/>
            <p:cNvSpPr>
              <a:spLocks noChangeShapeType="1"/>
            </p:cNvSpPr>
            <p:nvPr/>
          </p:nvSpPr>
          <p:spPr bwMode="auto">
            <a:xfrm rot="5400000" flipV="1">
              <a:off x="4296" y="3144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9" name="Line 63"/>
            <p:cNvSpPr>
              <a:spLocks noChangeShapeType="1"/>
            </p:cNvSpPr>
            <p:nvPr/>
          </p:nvSpPr>
          <p:spPr bwMode="auto">
            <a:xfrm flipV="1">
              <a:off x="4848" y="1920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60" name="Line 64"/>
            <p:cNvSpPr>
              <a:spLocks noChangeShapeType="1"/>
            </p:cNvSpPr>
            <p:nvPr/>
          </p:nvSpPr>
          <p:spPr bwMode="auto">
            <a:xfrm>
              <a:off x="4848" y="2736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61" name="Line 65"/>
            <p:cNvSpPr>
              <a:spLocks noChangeShapeType="1"/>
            </p:cNvSpPr>
            <p:nvPr/>
          </p:nvSpPr>
          <p:spPr bwMode="auto">
            <a:xfrm flipH="1">
              <a:off x="4032" y="2736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62" name="Line 66"/>
            <p:cNvSpPr>
              <a:spLocks noChangeShapeType="1"/>
            </p:cNvSpPr>
            <p:nvPr/>
          </p:nvSpPr>
          <p:spPr bwMode="auto">
            <a:xfrm flipH="1" flipV="1">
              <a:off x="4032" y="1920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572" name="Group 76"/>
          <p:cNvGrpSpPr>
            <a:grpSpLocks/>
          </p:cNvGrpSpPr>
          <p:nvPr/>
        </p:nvGrpSpPr>
        <p:grpSpPr bwMode="auto">
          <a:xfrm>
            <a:off x="6088710" y="3869924"/>
            <a:ext cx="2741612" cy="2741612"/>
            <a:chOff x="3841" y="1729"/>
            <a:chExt cx="1727" cy="1727"/>
          </a:xfrm>
        </p:grpSpPr>
        <p:sp>
          <p:nvSpPr>
            <p:cNvPr id="618564" name="Oval 68"/>
            <p:cNvSpPr>
              <a:spLocks noChangeArrowheads="1"/>
            </p:cNvSpPr>
            <p:nvPr/>
          </p:nvSpPr>
          <p:spPr bwMode="auto">
            <a:xfrm>
              <a:off x="4416" y="2304"/>
              <a:ext cx="576" cy="576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5" name="Oval 69"/>
            <p:cNvSpPr>
              <a:spLocks noChangeArrowheads="1"/>
            </p:cNvSpPr>
            <p:nvPr/>
          </p:nvSpPr>
          <p:spPr bwMode="auto">
            <a:xfrm>
              <a:off x="4488" y="2376"/>
              <a:ext cx="432" cy="432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6" name="Oval 70"/>
            <p:cNvSpPr>
              <a:spLocks noChangeArrowheads="1"/>
            </p:cNvSpPr>
            <p:nvPr/>
          </p:nvSpPr>
          <p:spPr bwMode="auto">
            <a:xfrm>
              <a:off x="4272" y="2160"/>
              <a:ext cx="864" cy="86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7" name="Oval 71"/>
            <p:cNvSpPr>
              <a:spLocks noChangeArrowheads="1"/>
            </p:cNvSpPr>
            <p:nvPr/>
          </p:nvSpPr>
          <p:spPr bwMode="auto">
            <a:xfrm>
              <a:off x="3841" y="1729"/>
              <a:ext cx="1727" cy="1727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9" name="Oval 73"/>
            <p:cNvSpPr>
              <a:spLocks noChangeArrowheads="1"/>
            </p:cNvSpPr>
            <p:nvPr/>
          </p:nvSpPr>
          <p:spPr bwMode="auto">
            <a:xfrm>
              <a:off x="4532" y="2420"/>
              <a:ext cx="345" cy="345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70" name="Oval 74"/>
            <p:cNvSpPr>
              <a:spLocks noChangeArrowheads="1"/>
            </p:cNvSpPr>
            <p:nvPr/>
          </p:nvSpPr>
          <p:spPr bwMode="auto">
            <a:xfrm>
              <a:off x="4560" y="2448"/>
              <a:ext cx="288" cy="288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71" name="Oval 75"/>
            <p:cNvSpPr>
              <a:spLocks noChangeArrowheads="1"/>
            </p:cNvSpPr>
            <p:nvPr/>
          </p:nvSpPr>
          <p:spPr bwMode="auto">
            <a:xfrm>
              <a:off x="4580" y="2468"/>
              <a:ext cx="248" cy="248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0" y="269557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2096068" y="4538996"/>
            <a:ext cx="3056793" cy="855721"/>
            <a:chOff x="2096068" y="4538996"/>
            <a:chExt cx="3056793" cy="855721"/>
          </a:xfrm>
        </p:grpSpPr>
        <p:graphicFrame>
          <p:nvGraphicFramePr>
            <p:cNvPr id="618543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5388030"/>
                </p:ext>
              </p:extLst>
            </p:nvPr>
          </p:nvGraphicFramePr>
          <p:xfrm>
            <a:off x="2096068" y="4539054"/>
            <a:ext cx="1276350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70" name="Equation" r:id="rId18" imgW="520560" imgH="393480" progId="Equation.DSMT4">
                    <p:embed/>
                  </p:oleObj>
                </mc:Choice>
                <mc:Fallback>
                  <p:oleObj name="Equation" r:id="rId18" imgW="5205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6068" y="4539054"/>
                          <a:ext cx="1276350" cy="855663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3395290" y="4538996"/>
              <a:ext cx="1757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Electric potential of point charge</a:t>
              </a:r>
              <a:endParaRPr lang="en-US" sz="1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67000" y="1570003"/>
            <a:ext cx="573823" cy="834028"/>
            <a:chOff x="2667000" y="1570003"/>
            <a:chExt cx="573823" cy="834028"/>
          </a:xfrm>
        </p:grpSpPr>
        <p:sp>
          <p:nvSpPr>
            <p:cNvPr id="618524" name="Oval 28"/>
            <p:cNvSpPr>
              <a:spLocks noChangeArrowheads="1"/>
            </p:cNvSpPr>
            <p:nvPr/>
          </p:nvSpPr>
          <p:spPr bwMode="auto">
            <a:xfrm>
              <a:off x="2819400" y="1713766"/>
              <a:ext cx="269023" cy="269023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8525" name="Text Box 29"/>
            <p:cNvSpPr txBox="1">
              <a:spLocks noChangeArrowheads="1"/>
            </p:cNvSpPr>
            <p:nvPr/>
          </p:nvSpPr>
          <p:spPr bwMode="auto">
            <a:xfrm>
              <a:off x="2667000" y="1942366"/>
              <a:ext cx="47079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9900CC"/>
                  </a:solidFill>
                </a:rPr>
                <a:t>q</a:t>
              </a:r>
              <a:endParaRPr lang="en-US" sz="2400" b="1" i="1">
                <a:solidFill>
                  <a:srgbClr val="9900CC"/>
                </a:solidFill>
                <a:sym typeface="Symbol" pitchFamily="18" charset="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8508" y="1570003"/>
              <a:ext cx="482315" cy="53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+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66635" y="4955757"/>
            <a:ext cx="388938" cy="537866"/>
            <a:chOff x="7266635" y="4955757"/>
            <a:chExt cx="388938" cy="537866"/>
          </a:xfrm>
        </p:grpSpPr>
        <p:sp>
          <p:nvSpPr>
            <p:cNvPr id="618549" name="Oval 53"/>
            <p:cNvSpPr>
              <a:spLocks noChangeArrowheads="1"/>
            </p:cNvSpPr>
            <p:nvPr/>
          </p:nvSpPr>
          <p:spPr bwMode="auto">
            <a:xfrm>
              <a:off x="7306407" y="5084690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66635" y="4955757"/>
              <a:ext cx="388938" cy="53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+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4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8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8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6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28" grpId="0" build="p"/>
      <p:bldP spid="618537" grpId="0" animBg="1"/>
      <p:bldP spid="61854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r>
              <a:rPr lang="en-US" sz="3200" dirty="0"/>
              <a:t>Calculating electric potential, V, from electric field, </a:t>
            </a:r>
            <a:r>
              <a:rPr lang="en-US" sz="3200" dirty="0" smtClean="0"/>
              <a:t>E</a:t>
            </a:r>
          </a:p>
          <a:p>
            <a:r>
              <a:rPr lang="en-US" sz="2400" dirty="0" smtClean="0"/>
              <a:t>Example 3: Electric potential of multiple point charges</a:t>
            </a:r>
          </a:p>
          <a:p>
            <a:r>
              <a:rPr lang="en-US" sz="2400" dirty="0" smtClean="0"/>
              <a:t>(use superposition principle)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55276" y="4548152"/>
            <a:ext cx="2057400" cy="2098375"/>
            <a:chOff x="6555276" y="4370728"/>
            <a:chExt cx="2057400" cy="2098375"/>
          </a:xfrm>
        </p:grpSpPr>
        <p:sp>
          <p:nvSpPr>
            <p:cNvPr id="621611" name="Oval 43"/>
            <p:cNvSpPr>
              <a:spLocks noChangeArrowheads="1"/>
            </p:cNvSpPr>
            <p:nvPr/>
          </p:nvSpPr>
          <p:spPr bwMode="auto">
            <a:xfrm>
              <a:off x="6707676" y="536132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21612" name="Text Box 44"/>
            <p:cNvSpPr txBox="1">
              <a:spLocks noChangeArrowheads="1"/>
            </p:cNvSpPr>
            <p:nvPr/>
          </p:nvSpPr>
          <p:spPr bwMode="auto">
            <a:xfrm>
              <a:off x="6555276" y="558992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9900CC"/>
                  </a:solidFill>
                </a:rPr>
                <a:t>q</a:t>
              </a:r>
              <a:endParaRPr lang="en-US" sz="2400" b="1" i="1">
                <a:solidFill>
                  <a:srgbClr val="9900CC"/>
                </a:solidFill>
                <a:sym typeface="Symbol" pitchFamily="18" charset="2"/>
              </a:endParaRPr>
            </a:p>
          </p:txBody>
        </p:sp>
        <p:sp>
          <p:nvSpPr>
            <p:cNvPr id="621613" name="Oval 45"/>
            <p:cNvSpPr>
              <a:spLocks noChangeArrowheads="1"/>
            </p:cNvSpPr>
            <p:nvPr/>
          </p:nvSpPr>
          <p:spPr bwMode="auto">
            <a:xfrm>
              <a:off x="8231676" y="536132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21614" name="Text Box 46"/>
            <p:cNvSpPr txBox="1">
              <a:spLocks noChangeArrowheads="1"/>
            </p:cNvSpPr>
            <p:nvPr/>
          </p:nvSpPr>
          <p:spPr bwMode="auto">
            <a:xfrm>
              <a:off x="8079276" y="558992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9900CC"/>
                  </a:solidFill>
                </a:rPr>
                <a:t>q</a:t>
              </a:r>
              <a:endParaRPr lang="en-US" sz="2400" b="1" i="1">
                <a:solidFill>
                  <a:srgbClr val="9900CC"/>
                </a:solidFill>
                <a:sym typeface="Symbol" pitchFamily="18" charset="2"/>
              </a:endParaRPr>
            </a:p>
          </p:txBody>
        </p:sp>
        <p:sp>
          <p:nvSpPr>
            <p:cNvPr id="621615" name="Oval 47"/>
            <p:cNvSpPr>
              <a:spLocks noChangeArrowheads="1"/>
            </p:cNvSpPr>
            <p:nvPr/>
          </p:nvSpPr>
          <p:spPr bwMode="auto">
            <a:xfrm>
              <a:off x="7469676" y="459932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21616" name="Text Box 48"/>
            <p:cNvSpPr txBox="1">
              <a:spLocks noChangeArrowheads="1"/>
            </p:cNvSpPr>
            <p:nvPr/>
          </p:nvSpPr>
          <p:spPr bwMode="auto">
            <a:xfrm>
              <a:off x="7018164" y="437072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9900CC"/>
                  </a:solidFill>
                </a:rPr>
                <a:t>q</a:t>
              </a:r>
              <a:endParaRPr lang="en-US" sz="2400" b="1" i="1" dirty="0">
                <a:solidFill>
                  <a:srgbClr val="9900CC"/>
                </a:solidFill>
                <a:sym typeface="Symbol" pitchFamily="18" charset="2"/>
              </a:endParaRPr>
            </a:p>
          </p:txBody>
        </p:sp>
        <p:sp>
          <p:nvSpPr>
            <p:cNvPr id="621617" name="Oval 49"/>
            <p:cNvSpPr>
              <a:spLocks noChangeArrowheads="1"/>
            </p:cNvSpPr>
            <p:nvPr/>
          </p:nvSpPr>
          <p:spPr bwMode="auto">
            <a:xfrm>
              <a:off x="7469676" y="612332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21618" name="Text Box 50"/>
            <p:cNvSpPr txBox="1">
              <a:spLocks noChangeArrowheads="1"/>
            </p:cNvSpPr>
            <p:nvPr/>
          </p:nvSpPr>
          <p:spPr bwMode="auto">
            <a:xfrm>
              <a:off x="7041277" y="601190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9900CC"/>
                  </a:solidFill>
                </a:rPr>
                <a:t>q</a:t>
              </a:r>
              <a:endParaRPr lang="en-US" sz="2400" b="1" i="1">
                <a:solidFill>
                  <a:srgbClr val="9900CC"/>
                </a:solidFill>
                <a:sym typeface="Symbol" pitchFamily="18" charset="2"/>
              </a:endParaRPr>
            </a:p>
          </p:txBody>
        </p:sp>
        <p:sp>
          <p:nvSpPr>
            <p:cNvPr id="621620" name="Line 52"/>
            <p:cNvSpPr>
              <a:spLocks noChangeShapeType="1"/>
            </p:cNvSpPr>
            <p:nvPr/>
          </p:nvSpPr>
          <p:spPr bwMode="auto">
            <a:xfrm>
              <a:off x="6860076" y="5513728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21" name="Line 53"/>
            <p:cNvSpPr>
              <a:spLocks noChangeShapeType="1"/>
            </p:cNvSpPr>
            <p:nvPr/>
          </p:nvSpPr>
          <p:spPr bwMode="auto">
            <a:xfrm>
              <a:off x="7622076" y="5513728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22" name="Line 54"/>
            <p:cNvSpPr>
              <a:spLocks noChangeShapeType="1"/>
            </p:cNvSpPr>
            <p:nvPr/>
          </p:nvSpPr>
          <p:spPr bwMode="auto">
            <a:xfrm rot="16200000">
              <a:off x="7241076" y="5132728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23" name="Line 55"/>
            <p:cNvSpPr>
              <a:spLocks noChangeShapeType="1"/>
            </p:cNvSpPr>
            <p:nvPr/>
          </p:nvSpPr>
          <p:spPr bwMode="auto">
            <a:xfrm rot="16200000">
              <a:off x="7241076" y="5894728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198270" y="3659679"/>
            <a:ext cx="8693054" cy="26314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i-clicker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Four </a:t>
            </a:r>
            <a:r>
              <a:rPr lang="en-US" sz="2000" dirty="0"/>
              <a:t>charges </a:t>
            </a:r>
            <a:r>
              <a:rPr lang="en-US" sz="2000" i="1" dirty="0"/>
              <a:t>q</a:t>
            </a:r>
            <a:r>
              <a:rPr lang="en-US" sz="2000" dirty="0"/>
              <a:t> are each arranged symmetrically around a central point, each a distance </a:t>
            </a:r>
            <a:r>
              <a:rPr lang="en-US" sz="2000" i="1" dirty="0"/>
              <a:t>a</a:t>
            </a:r>
            <a:r>
              <a:rPr lang="en-US" sz="2000" dirty="0"/>
              <a:t> from that point.  What is the potential at that point</a:t>
            </a:r>
            <a:r>
              <a:rPr lang="en-US" sz="2000" dirty="0" smtClean="0"/>
              <a:t>?</a:t>
            </a:r>
            <a:endParaRPr lang="en-US" sz="2000" dirty="0">
              <a:sym typeface="Symbol" pitchFamily="18" charset="2"/>
            </a:endParaRPr>
          </a:p>
          <a:p>
            <a:pPr marL="457200" indent="-457200">
              <a:spcAft>
                <a:spcPts val="600"/>
              </a:spcAft>
              <a:buAutoNum type="alphaUcParenR"/>
            </a:pPr>
            <a:r>
              <a:rPr lang="en-US" sz="2000" dirty="0" smtClean="0"/>
              <a:t>0</a:t>
            </a:r>
            <a:r>
              <a:rPr lang="en-US" sz="2000" baseline="30000" dirty="0">
                <a:sym typeface="Symbol" pitchFamily="18" charset="2"/>
              </a:rPr>
              <a:t>	</a:t>
            </a:r>
            <a:endParaRPr lang="en-US" sz="2000" baseline="30000" dirty="0" smtClean="0">
              <a:sym typeface="Symbol" pitchFamily="18" charset="2"/>
            </a:endParaRPr>
          </a:p>
          <a:p>
            <a:pPr marL="457200" indent="-457200">
              <a:spcAft>
                <a:spcPts val="600"/>
              </a:spcAft>
              <a:buAutoNum type="alphaUcParenR"/>
            </a:pPr>
            <a:r>
              <a:rPr lang="en-US" sz="2000" dirty="0" smtClean="0"/>
              <a:t>2</a:t>
            </a:r>
            <a:r>
              <a:rPr lang="en-US" sz="2000" i="1" dirty="0" smtClean="0"/>
              <a:t>k</a:t>
            </a:r>
            <a:r>
              <a:rPr lang="en-US" sz="2000" i="1" baseline="-25000" dirty="0" smtClean="0"/>
              <a:t>e</a:t>
            </a:r>
            <a:r>
              <a:rPr lang="en-US" sz="2000" i="1" dirty="0" smtClean="0"/>
              <a:t>q</a:t>
            </a:r>
            <a:r>
              <a:rPr lang="en-US" sz="2000" dirty="0" smtClean="0"/>
              <a:t>/</a:t>
            </a:r>
            <a:r>
              <a:rPr lang="en-US" sz="2000" i="1" dirty="0" smtClean="0"/>
              <a:t>a</a:t>
            </a:r>
            <a:r>
              <a:rPr lang="en-US" sz="2000" dirty="0" smtClean="0">
                <a:sym typeface="Symbol" pitchFamily="18" charset="2"/>
              </a:rPr>
              <a:t> </a:t>
            </a:r>
          </a:p>
          <a:p>
            <a:pPr marL="457200" indent="-457200">
              <a:spcAft>
                <a:spcPts val="600"/>
              </a:spcAft>
              <a:buAutoNum type="alphaUcParenR"/>
            </a:pPr>
            <a:r>
              <a:rPr lang="en-US" sz="2000" dirty="0" smtClean="0"/>
              <a:t>4</a:t>
            </a:r>
            <a:r>
              <a:rPr lang="en-US" sz="2000" i="1" dirty="0" smtClean="0"/>
              <a:t>k</a:t>
            </a:r>
            <a:r>
              <a:rPr lang="en-US" sz="2000" i="1" baseline="-25000" dirty="0" smtClean="0"/>
              <a:t>e</a:t>
            </a:r>
            <a:r>
              <a:rPr lang="en-US" sz="2000" i="1" dirty="0" smtClean="0"/>
              <a:t>q</a:t>
            </a:r>
            <a:r>
              <a:rPr lang="en-US" sz="2000" dirty="0" smtClean="0"/>
              <a:t>/</a:t>
            </a:r>
            <a:r>
              <a:rPr lang="en-US" sz="2000" i="1" dirty="0" smtClean="0"/>
              <a:t>a</a:t>
            </a:r>
            <a:r>
              <a:rPr lang="en-US" sz="2000" dirty="0" smtClean="0">
                <a:sym typeface="Symbol" pitchFamily="18" charset="2"/>
              </a:rPr>
              <a:t>  </a:t>
            </a:r>
          </a:p>
          <a:p>
            <a:pPr marL="457200" indent="-457200">
              <a:spcAft>
                <a:spcPts val="600"/>
              </a:spcAft>
              <a:buAutoNum type="alphaUcParenR"/>
            </a:pPr>
            <a:r>
              <a:rPr lang="en-US" sz="2000" dirty="0" smtClean="0">
                <a:sym typeface="Symbol" pitchFamily="18" charset="2"/>
              </a:rPr>
              <a:t>None </a:t>
            </a:r>
            <a:r>
              <a:rPr lang="en-US" sz="2000" dirty="0">
                <a:sym typeface="Symbol" pitchFamily="18" charset="2"/>
              </a:rPr>
              <a:t>of the above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39530"/>
              </p:ext>
            </p:extLst>
          </p:nvPr>
        </p:nvGraphicFramePr>
        <p:xfrm>
          <a:off x="5023338" y="2516473"/>
          <a:ext cx="183673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0" name="Equation" r:id="rId3" imgW="748975" imgH="431613" progId="Equation.DSMT4">
                  <p:embed/>
                </p:oleObj>
              </mc:Choice>
              <mc:Fallback>
                <p:oleObj name="Equation" r:id="rId3" imgW="748975" imgH="431613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338" y="2516473"/>
                        <a:ext cx="1836738" cy="93821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38100" cap="rnd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029" y="1606452"/>
            <a:ext cx="884584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 smtClean="0"/>
              <a:t>Electric potential due to multiple point charges at a point P: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ym typeface="Wingdings" pitchFamily="2" charset="2"/>
              </a:rPr>
              <a:t> Since the potential is a </a:t>
            </a:r>
            <a:r>
              <a:rPr lang="en-US" sz="2000" u="sng" dirty="0" smtClean="0">
                <a:sym typeface="Wingdings" pitchFamily="2" charset="2"/>
              </a:rPr>
              <a:t>scalar</a:t>
            </a:r>
            <a:r>
              <a:rPr lang="en-US" sz="2000" dirty="0" smtClean="0">
                <a:sym typeface="Wingdings" pitchFamily="2" charset="2"/>
              </a:rPr>
              <a:t>, we can just use the algebraic sum</a:t>
            </a:r>
            <a:r>
              <a:rPr lang="en-US" sz="2000" dirty="0" smtClean="0"/>
              <a:t> (just add all single point charge potentials together):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8270" y="3659679"/>
            <a:ext cx="869305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43315" y="2555756"/>
            <a:ext cx="1757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Electric potential of multiple point charges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98270" y="6459429"/>
            <a:ext cx="338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Extra: What is the E-field at point A?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98270" y="6383045"/>
            <a:ext cx="427607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Potential and electric potential energy of multiple point charges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785" y="928047"/>
            <a:ext cx="8461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White board example:</a:t>
            </a:r>
          </a:p>
          <a:p>
            <a:endParaRPr lang="en-US" sz="1800" b="1" dirty="0" smtClean="0"/>
          </a:p>
          <a:p>
            <a:pPr marL="463550" indent="-463550">
              <a:buAutoNum type="alphaUcParenBoth"/>
            </a:pPr>
            <a:r>
              <a:rPr lang="en-US" sz="1800" dirty="0" smtClean="0"/>
              <a:t>Find the total </a:t>
            </a:r>
            <a:r>
              <a:rPr lang="en-US" sz="1800" u="sng" dirty="0" smtClean="0"/>
              <a:t>electric potential</a:t>
            </a:r>
            <a:r>
              <a:rPr lang="en-US" sz="1800" dirty="0" smtClean="0"/>
              <a:t>, V, at point P, due the two charges in Figure (a).</a:t>
            </a:r>
          </a:p>
          <a:p>
            <a:pPr marL="463550" indent="-463550">
              <a:buAutoNum type="alphaUcParenBoth"/>
            </a:pPr>
            <a:endParaRPr lang="en-US" sz="1800" dirty="0" smtClean="0"/>
          </a:p>
          <a:p>
            <a:pPr marL="463550" indent="-463550">
              <a:buAutoNum type="alphaUcParenBoth"/>
            </a:pPr>
            <a:r>
              <a:rPr lang="en-US" sz="1800" dirty="0" smtClean="0"/>
              <a:t>What is the change in </a:t>
            </a:r>
            <a:r>
              <a:rPr lang="en-US" sz="1800" u="sng" dirty="0" smtClean="0"/>
              <a:t>electric potential energy</a:t>
            </a:r>
            <a:r>
              <a:rPr lang="en-US" sz="1800" dirty="0" smtClean="0"/>
              <a:t>, </a:t>
            </a:r>
            <a:r>
              <a:rPr lang="en-US" sz="1800" dirty="0" err="1" smtClean="0"/>
              <a:t>U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, as the third charge (Figure (b)) is moved from infinity to point, P?</a:t>
            </a:r>
            <a:endParaRPr lang="en-US" dirty="0"/>
          </a:p>
        </p:txBody>
      </p:sp>
      <p:pic>
        <p:nvPicPr>
          <p:cNvPr id="49" name="Picture 4" descr="251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3261245"/>
            <a:ext cx="3224692" cy="311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 descr="251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63" y="3261244"/>
            <a:ext cx="3195237" cy="3110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910" y="292535"/>
            <a:ext cx="8052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i-clicker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Two </a:t>
            </a:r>
            <a:r>
              <a:rPr lang="en-US" sz="1800" dirty="0"/>
              <a:t>test charges are brought separately into the vicinity of a charge +</a:t>
            </a:r>
            <a:r>
              <a:rPr lang="en-US" sz="1800" i="1" dirty="0"/>
              <a:t>Q</a:t>
            </a:r>
            <a:r>
              <a:rPr lang="en-US" sz="1800" dirty="0"/>
              <a:t>. First, test charge +</a:t>
            </a:r>
            <a:r>
              <a:rPr lang="en-US" sz="1800" i="1" dirty="0"/>
              <a:t>q </a:t>
            </a:r>
            <a:r>
              <a:rPr lang="en-US" sz="1800" dirty="0"/>
              <a:t>is brought to point </a:t>
            </a:r>
            <a:r>
              <a:rPr lang="en-US" sz="1800" i="1" dirty="0"/>
              <a:t>A, </a:t>
            </a:r>
            <a:r>
              <a:rPr lang="en-US" sz="1800" dirty="0"/>
              <a:t>a distance </a:t>
            </a:r>
            <a:r>
              <a:rPr lang="en-US" sz="1800" i="1" dirty="0"/>
              <a:t>r </a:t>
            </a:r>
            <a:r>
              <a:rPr lang="en-US" sz="1800" dirty="0"/>
              <a:t>from +</a:t>
            </a:r>
            <a:r>
              <a:rPr lang="en-US" sz="1800" i="1" dirty="0"/>
              <a:t>Q</a:t>
            </a:r>
            <a:r>
              <a:rPr lang="en-US" sz="1800" dirty="0"/>
              <a:t>.  Next, +</a:t>
            </a:r>
            <a:r>
              <a:rPr lang="en-US" sz="1800" i="1" dirty="0"/>
              <a:t>q </a:t>
            </a:r>
            <a:r>
              <a:rPr lang="en-US" sz="1800" dirty="0"/>
              <a:t>is removed and a test charge +2</a:t>
            </a:r>
            <a:r>
              <a:rPr lang="en-US" sz="1800" i="1" dirty="0"/>
              <a:t>q </a:t>
            </a:r>
            <a:r>
              <a:rPr lang="en-US" sz="1800" dirty="0"/>
              <a:t>is brought to point </a:t>
            </a:r>
            <a:r>
              <a:rPr lang="en-US" sz="1800" i="1" dirty="0"/>
              <a:t>B </a:t>
            </a:r>
            <a:r>
              <a:rPr lang="en-US" sz="1800" dirty="0"/>
              <a:t>a distance 2</a:t>
            </a:r>
            <a:r>
              <a:rPr lang="en-US" sz="1800" i="1" dirty="0"/>
              <a:t>r </a:t>
            </a:r>
            <a:r>
              <a:rPr lang="en-US" sz="1800" dirty="0"/>
              <a:t>from +</a:t>
            </a:r>
            <a:r>
              <a:rPr lang="en-US" sz="1800" i="1" dirty="0"/>
              <a:t>Q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Evaluate the </a:t>
            </a:r>
            <a:r>
              <a:rPr lang="en-US" sz="1800" u="sng" dirty="0"/>
              <a:t>electrostatic potential </a:t>
            </a:r>
            <a:r>
              <a:rPr lang="en-US" sz="1800" u="sng" dirty="0" smtClean="0"/>
              <a:t>due to charge Q at point A and at point B.</a:t>
            </a:r>
            <a:r>
              <a:rPr lang="en-US" sz="1800" dirty="0" smtClean="0"/>
              <a:t> Is it greater at point A or is it greater at point B? </a:t>
            </a:r>
            <a:endParaRPr lang="en-US" sz="1800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05" y="3155894"/>
            <a:ext cx="5701571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3484" y="4895984"/>
            <a:ext cx="41029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r>
              <a:rPr lang="en-US" sz="2000" dirty="0" smtClean="0">
                <a:latin typeface="+mn-lt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otential at B is greater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Potential at B is smaller.</a:t>
            </a:r>
            <a:endParaRPr lang="en-US" sz="2000" dirty="0">
              <a:latin typeface="+mn-lt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Potential at A and B are the same.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910" y="6211669"/>
            <a:ext cx="805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Extra: What is the energy required to move charge +q from infinity to point A </a:t>
            </a:r>
          </a:p>
          <a:p>
            <a:r>
              <a:rPr lang="en-US" sz="1800" dirty="0" smtClean="0"/>
              <a:t>and charge +2q to from infinity to point B?</a:t>
            </a:r>
            <a:endParaRPr lang="en-US" sz="1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9309" y="6147017"/>
            <a:ext cx="880225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104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08" y="3125654"/>
            <a:ext cx="4886691" cy="20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866" y="207736"/>
            <a:ext cx="88164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i-clicker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Two test charges are brought separately into the vicinity of a charge +Q. First, test charge +q is brought to a point a distance r from +Q. Then this charge is removed and test charge –q is brought to the same point. The </a:t>
            </a:r>
            <a:r>
              <a:rPr lang="en-US" sz="2000" u="sng" dirty="0" smtClean="0"/>
              <a:t>electrostatic potential energy</a:t>
            </a:r>
            <a:r>
              <a:rPr lang="en-US" sz="2000" dirty="0" smtClean="0"/>
              <a:t> of which configuration is greater? (Hint: Sign matters!)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959608" y="51931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lphaUcParenR"/>
            </a:pPr>
            <a:r>
              <a:rPr lang="en-US" dirty="0" smtClean="0"/>
              <a:t>+ Q and +</a:t>
            </a:r>
            <a:r>
              <a:rPr lang="en-US" i="1" dirty="0" smtClean="0"/>
              <a:t>q</a:t>
            </a:r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+Q and –</a:t>
            </a:r>
            <a:r>
              <a:rPr lang="en-US" i="1" dirty="0" smtClean="0"/>
              <a:t>q</a:t>
            </a:r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 </a:t>
            </a:r>
            <a:r>
              <a:rPr lang="en-US" dirty="0"/>
              <a:t>It is the same for both.</a:t>
            </a:r>
          </a:p>
        </p:txBody>
      </p:sp>
    </p:spTree>
    <p:extLst>
      <p:ext uri="{BB962C8B-B14F-4D97-AF65-F5344CB8AC3E}">
        <p14:creationId xmlns:p14="http://schemas.microsoft.com/office/powerpoint/2010/main" val="11506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Electric potential energy of a system of charges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25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8"/>
          <a:stretch/>
        </p:blipFill>
        <p:spPr bwMode="auto">
          <a:xfrm>
            <a:off x="2364487" y="655086"/>
            <a:ext cx="4387730" cy="395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46" y="5036017"/>
            <a:ext cx="8529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2000" dirty="0" smtClean="0"/>
              <a:t>What is the electric potential energy,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, of this charge assembly?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2000" dirty="0" smtClean="0"/>
              <a:t>What is the work required (by an outside agent) to assemble this charge?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2000" dirty="0" smtClean="0"/>
              <a:t>What is the work done by the electric force when assembling this charge?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Getting Electric Field from Potential</a:t>
            </a:r>
          </a:p>
        </p:txBody>
      </p:sp>
      <p:graphicFrame>
        <p:nvGraphicFramePr>
          <p:cNvPr id="62262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60399"/>
              </p:ext>
            </p:extLst>
          </p:nvPr>
        </p:nvGraphicFramePr>
        <p:xfrm>
          <a:off x="3468687" y="1075229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9" name="Equation" r:id="rId4" imgW="901440" imgH="279360" progId="Equation.DSMT4">
                  <p:embed/>
                </p:oleObj>
              </mc:Choice>
              <mc:Fallback>
                <p:oleObj name="Equation" r:id="rId4" imgW="901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7" y="1075229"/>
                        <a:ext cx="2206625" cy="6064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626" name="Text Box 34"/>
          <p:cNvSpPr txBox="1">
            <a:spLocks noChangeArrowheads="1"/>
          </p:cNvSpPr>
          <p:nvPr/>
        </p:nvSpPr>
        <p:spPr bwMode="auto">
          <a:xfrm>
            <a:off x="2210961" y="1767042"/>
            <a:ext cx="634857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1313" indent="-341313" eaLnBrk="1" hangingPunct="1">
              <a:lnSpc>
                <a:spcPct val="20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To go from electric </a:t>
            </a:r>
            <a:r>
              <a:rPr lang="en-US" sz="2000" dirty="0" smtClean="0">
                <a:sym typeface="Symbol" pitchFamily="18" charset="2"/>
              </a:rPr>
              <a:t>field, E, </a:t>
            </a:r>
            <a:r>
              <a:rPr lang="en-US" sz="2000" dirty="0">
                <a:sym typeface="Symbol" pitchFamily="18" charset="2"/>
              </a:rPr>
              <a:t>to potential</a:t>
            </a:r>
            <a:r>
              <a:rPr lang="en-US" sz="2000" dirty="0" smtClean="0">
                <a:sym typeface="Symbol" pitchFamily="18" charset="2"/>
              </a:rPr>
              <a:t>, V, </a:t>
            </a:r>
            <a:r>
              <a:rPr lang="en-US" sz="2000" dirty="0">
                <a:sym typeface="Symbol" pitchFamily="18" charset="2"/>
              </a:rPr>
              <a:t>we </a:t>
            </a:r>
            <a:r>
              <a:rPr lang="en-US" sz="2000" dirty="0" smtClean="0">
                <a:sym typeface="Symbol" pitchFamily="18" charset="2"/>
              </a:rPr>
              <a:t>integrate</a:t>
            </a:r>
          </a:p>
          <a:p>
            <a:pPr marL="341313" indent="-341313" eaLnBrk="1" hangingPunct="1">
              <a:lnSpc>
                <a:spcPct val="200000"/>
              </a:lnSpc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Can </a:t>
            </a:r>
            <a:r>
              <a:rPr lang="en-US" sz="2000" dirty="0">
                <a:sym typeface="Symbol" pitchFamily="18" charset="2"/>
              </a:rPr>
              <a:t>we go from potential to electric field?</a:t>
            </a:r>
            <a:endParaRPr lang="en-US" sz="2000" i="1" dirty="0">
              <a:sym typeface="Symbol" pitchFamily="18" charset="2"/>
            </a:endParaRPr>
          </a:p>
        </p:txBody>
      </p:sp>
      <p:sp>
        <p:nvSpPr>
          <p:cNvPr id="622635" name="Text Box 43"/>
          <p:cNvSpPr txBox="1">
            <a:spLocks noChangeArrowheads="1"/>
          </p:cNvSpPr>
          <p:nvPr/>
        </p:nvSpPr>
        <p:spPr bwMode="auto">
          <a:xfrm>
            <a:off x="0" y="572957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dirty="0" smtClean="0">
                <a:sym typeface="Symbol" pitchFamily="18" charset="2"/>
              </a:rPr>
              <a:t>These are </a:t>
            </a:r>
            <a:r>
              <a:rPr lang="en-US" sz="1600" i="1" dirty="0">
                <a:sym typeface="Symbol" pitchFamily="18" charset="2"/>
              </a:rPr>
              <a:t>partial </a:t>
            </a:r>
            <a:r>
              <a:rPr lang="en-US" sz="1600" dirty="0" smtClean="0">
                <a:sym typeface="Symbol" pitchFamily="18" charset="2"/>
              </a:rPr>
              <a:t>derivatives </a:t>
            </a:r>
            <a:r>
              <a:rPr lang="en-US" sz="1600" dirty="0">
                <a:sym typeface="Symbol" pitchFamily="18" charset="2"/>
              </a:rPr>
              <a:t>– </a:t>
            </a:r>
            <a:r>
              <a:rPr lang="en-US" sz="1600" dirty="0" smtClean="0">
                <a:sym typeface="Symbol" pitchFamily="18" charset="2"/>
              </a:rPr>
              <a:t>e.g. a </a:t>
            </a:r>
            <a:r>
              <a:rPr lang="en-US" sz="1600" dirty="0">
                <a:sym typeface="Symbol" pitchFamily="18" charset="2"/>
              </a:rPr>
              <a:t>derivative that treats </a:t>
            </a:r>
            <a:r>
              <a:rPr lang="en-US" sz="1600" i="1" dirty="0">
                <a:sym typeface="Symbol" pitchFamily="18" charset="2"/>
              </a:rPr>
              <a:t>y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n-US" sz="1600" dirty="0">
                <a:sym typeface="Symbol" pitchFamily="18" charset="2"/>
              </a:rPr>
              <a:t>and </a:t>
            </a:r>
            <a:r>
              <a:rPr lang="en-US" sz="1600" i="1" dirty="0">
                <a:sym typeface="Symbol" pitchFamily="18" charset="2"/>
              </a:rPr>
              <a:t>z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n-US" sz="1600" dirty="0">
                <a:sym typeface="Symbol" pitchFamily="18" charset="2"/>
              </a:rPr>
              <a:t>as constants while treating </a:t>
            </a:r>
            <a:r>
              <a:rPr lang="en-US" sz="1600" i="1" dirty="0">
                <a:sym typeface="Symbol" pitchFamily="18" charset="2"/>
              </a:rPr>
              <a:t>x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n-US" sz="1600" dirty="0">
                <a:sym typeface="Symbol" pitchFamily="18" charset="2"/>
              </a:rPr>
              <a:t>as a </a:t>
            </a:r>
            <a:r>
              <a:rPr lang="en-US" sz="1600" dirty="0" smtClean="0">
                <a:sym typeface="Symbol" pitchFamily="18" charset="2"/>
              </a:rPr>
              <a:t>variable, etc.</a:t>
            </a:r>
            <a:endParaRPr lang="en-US" sz="1600" i="1" dirty="0"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14770"/>
              </p:ext>
            </p:extLst>
          </p:nvPr>
        </p:nvGraphicFramePr>
        <p:xfrm>
          <a:off x="3841235" y="3360595"/>
          <a:ext cx="1385858" cy="2249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0" name="Equation" r:id="rId6" imgW="685800" imgH="1257300" progId="Equation.DSMT4">
                  <p:embed/>
                </p:oleObj>
              </mc:Choice>
              <mc:Fallback>
                <p:oleObj name="Equation" r:id="rId6" imgW="685800" imgH="12573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235" y="3360595"/>
                        <a:ext cx="1385858" cy="224956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2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8371" y="330200"/>
            <a:ext cx="8175319" cy="4616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1963" indent="-461963">
              <a:spcBef>
                <a:spcPct val="50000"/>
              </a:spcBef>
            </a:pPr>
            <a:r>
              <a:rPr lang="en-US" b="1" u="sng" dirty="0"/>
              <a:t>Announcements</a:t>
            </a:r>
            <a:r>
              <a:rPr lang="en-US" dirty="0"/>
              <a:t>:</a:t>
            </a:r>
          </a:p>
          <a:p>
            <a:pPr marL="461963" indent="-461963"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Midterm </a:t>
            </a:r>
            <a:r>
              <a:rPr lang="en-US" dirty="0" smtClean="0">
                <a:solidFill>
                  <a:srgbClr val="FF0000"/>
                </a:solidFill>
              </a:rPr>
              <a:t>1: Friday, Feb. 15; (two </a:t>
            </a:r>
            <a:r>
              <a:rPr lang="en-US" dirty="0">
                <a:solidFill>
                  <a:srgbClr val="FF0000"/>
                </a:solidFill>
              </a:rPr>
              <a:t>evening </a:t>
            </a:r>
            <a:r>
              <a:rPr lang="en-US" dirty="0" smtClean="0">
                <a:solidFill>
                  <a:srgbClr val="FF0000"/>
                </a:solidFill>
              </a:rPr>
              <a:t>times, 4:00 – 5:00 </a:t>
            </a:r>
            <a:r>
              <a:rPr lang="en-US" dirty="0">
                <a:solidFill>
                  <a:srgbClr val="FF0000"/>
                </a:solidFill>
              </a:rPr>
              <a:t>pm or </a:t>
            </a:r>
            <a:r>
              <a:rPr lang="en-US" dirty="0" smtClean="0">
                <a:solidFill>
                  <a:srgbClr val="FF0000"/>
                </a:solidFill>
              </a:rPr>
              <a:t>5:00 – 6:00 </a:t>
            </a:r>
            <a:r>
              <a:rPr lang="en-US" dirty="0">
                <a:solidFill>
                  <a:srgbClr val="FF0000"/>
                </a:solidFill>
              </a:rPr>
              <a:t>pm</a:t>
            </a:r>
            <a:r>
              <a:rPr lang="en-US" dirty="0" smtClean="0">
                <a:solidFill>
                  <a:srgbClr val="FF0000"/>
                </a:solidFill>
              </a:rPr>
              <a:t>), room Olin 101. </a:t>
            </a:r>
            <a:endParaRPr lang="en-US" dirty="0">
              <a:solidFill>
                <a:srgbClr val="FF0000"/>
              </a:solidFill>
            </a:endParaRPr>
          </a:p>
          <a:p>
            <a:pPr marL="461963" indent="-461963">
              <a:spcBef>
                <a:spcPct val="50000"/>
              </a:spcBef>
              <a:buFontTx/>
              <a:buChar char="-"/>
            </a:pPr>
            <a:r>
              <a:rPr lang="en-US" dirty="0"/>
              <a:t>Material: </a:t>
            </a:r>
            <a:r>
              <a:rPr lang="en-US" dirty="0" smtClean="0"/>
              <a:t>Chapters 23 – 25 (through HW 25.2)</a:t>
            </a:r>
            <a:r>
              <a:rPr lang="en-US" sz="2000" dirty="0" smtClean="0"/>
              <a:t>.  </a:t>
            </a:r>
            <a:endParaRPr lang="en-US" sz="2400" dirty="0"/>
          </a:p>
          <a:p>
            <a:pPr marL="461963" indent="-461963">
              <a:spcBef>
                <a:spcPct val="50000"/>
              </a:spcBef>
              <a:buFontTx/>
              <a:buChar char="-"/>
            </a:pPr>
            <a:r>
              <a:rPr lang="en-US" dirty="0" smtClean="0"/>
              <a:t>Review session Friday, Feb. 15, in-class.  </a:t>
            </a:r>
          </a:p>
          <a:p>
            <a:pPr marL="461963" indent="-461963">
              <a:spcBef>
                <a:spcPct val="50000"/>
              </a:spcBef>
              <a:buFontTx/>
              <a:buChar char="-"/>
            </a:pPr>
            <a:r>
              <a:rPr lang="en-US" dirty="0" smtClean="0"/>
              <a:t>I’ll provide key equations (last page of exam). </a:t>
            </a:r>
          </a:p>
          <a:p>
            <a:pPr marL="461963" indent="-461963">
              <a:spcBef>
                <a:spcPct val="50000"/>
              </a:spcBef>
              <a:buFontTx/>
              <a:buChar char="-"/>
            </a:pPr>
            <a:r>
              <a:rPr lang="en-US" dirty="0" smtClean="0"/>
              <a:t>You are allowed to use a </a:t>
            </a:r>
            <a:r>
              <a:rPr lang="en-US" u="sng" dirty="0" smtClean="0"/>
              <a:t>non-programmable</a:t>
            </a:r>
            <a:r>
              <a:rPr lang="en-US" dirty="0" smtClean="0"/>
              <a:t> calculator.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639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3000" y="1207616"/>
                <a:ext cx="7232073" cy="3985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White board example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Over </a:t>
                </a:r>
                <a:r>
                  <a:rPr lang="en-US" sz="2000" dirty="0"/>
                  <a:t>a certain region of space, the electric potential is </a:t>
                </a:r>
                <a:endParaRPr lang="en-US" sz="20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 smtClean="0"/>
                  <a:t>V </a:t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V. </a:t>
                </a:r>
              </a:p>
              <a:p>
                <a:pPr marL="457200" indent="-457200">
                  <a:lnSpc>
                    <a:spcPct val="150000"/>
                  </a:lnSpc>
                  <a:buAutoNum type="alphaUcParenR"/>
                </a:pPr>
                <a:r>
                  <a:rPr lang="en-US" sz="2000" dirty="0" smtClean="0"/>
                  <a:t>Find </a:t>
                </a:r>
                <a:r>
                  <a:rPr lang="en-US" sz="2000" dirty="0"/>
                  <a:t>the expressions for the x, y, and z components of the electric field over this region.  </a:t>
                </a:r>
                <a:endParaRPr lang="en-US" sz="2000" dirty="0" smtClean="0"/>
              </a:p>
              <a:p>
                <a:pPr marL="457200" indent="-457200">
                  <a:lnSpc>
                    <a:spcPct val="150000"/>
                  </a:lnSpc>
                  <a:buAutoNum type="alphaUcParenR"/>
                </a:pPr>
                <a:r>
                  <a:rPr lang="en-US" sz="2000" dirty="0" smtClean="0"/>
                  <a:t>What </a:t>
                </a:r>
                <a:r>
                  <a:rPr lang="en-US" sz="2000" dirty="0"/>
                  <a:t>is the magnitude of the electric field at point P, which has coordinates (1.00, 0, -2.00) m?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07616"/>
                <a:ext cx="7232073" cy="3985899"/>
              </a:xfrm>
              <a:prstGeom prst="rect">
                <a:avLst/>
              </a:prstGeom>
              <a:blipFill rotWithShape="0">
                <a:blip r:embed="rId3"/>
                <a:stretch>
                  <a:fillRect l="-92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463" y="6120245"/>
            <a:ext cx="836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Note: This potential and electric field are hard to visualize, this is just a number example to point out that the E-field is the – derivative (– gradient) of the el. </a:t>
            </a:r>
            <a:r>
              <a:rPr lang="en-US" sz="1800" dirty="0"/>
              <a:t>p</a:t>
            </a:r>
            <a:r>
              <a:rPr lang="en-US" sz="1800" dirty="0" smtClean="0"/>
              <a:t>otential, V.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-76200" y="0"/>
            <a:ext cx="92964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Equipotential </a:t>
            </a:r>
            <a:r>
              <a:rPr lang="en-US" sz="3200" dirty="0" smtClean="0">
                <a:solidFill>
                  <a:schemeClr val="tx1"/>
                </a:solidFill>
              </a:rPr>
              <a:t>Lines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4" descr="251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" y="1992572"/>
            <a:ext cx="3145848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251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12" y="1992572"/>
            <a:ext cx="2514601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2512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26" y="1992572"/>
            <a:ext cx="2483427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797" y="739150"/>
            <a:ext cx="7792872" cy="95410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Equipotential lines are perpendicular to field lines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Visualization of E-field and el. potential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68198"/>
              </p:ext>
            </p:extLst>
          </p:nvPr>
        </p:nvGraphicFramePr>
        <p:xfrm>
          <a:off x="419100" y="6046788"/>
          <a:ext cx="19891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name="Equation" r:id="rId6" imgW="812520" imgH="215640" progId="Equation.DSMT4">
                  <p:embed/>
                </p:oleObj>
              </mc:Choice>
              <mc:Fallback>
                <p:oleObj name="Equation" r:id="rId6" imgW="812520" imgH="2156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046788"/>
                        <a:ext cx="1989138" cy="46831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3881" y="6005014"/>
            <a:ext cx="634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When a test charge moves along an equipotential line (E, ds perpendicular), </a:t>
            </a:r>
            <a:r>
              <a:rPr lang="en-US" sz="1600" dirty="0" err="1" smtClean="0"/>
              <a:t>dV</a:t>
            </a:r>
            <a:r>
              <a:rPr lang="en-US" sz="1600" dirty="0" smtClean="0"/>
              <a:t> = 0 </a:t>
            </a:r>
            <a:r>
              <a:rPr lang="en-US" sz="1600" dirty="0" smtClean="0">
                <a:sym typeface="Wingdings" pitchFamily="2" charset="2"/>
              </a:rPr>
              <a:t> equipotential lines are perpendicular to E-field.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1900" y="5882185"/>
            <a:ext cx="88746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09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0" y="0"/>
            <a:ext cx="9117013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Equipotential Lines Are Like Topographical Maps</a:t>
            </a:r>
          </a:p>
        </p:txBody>
      </p:sp>
      <p:pic>
        <p:nvPicPr>
          <p:cNvPr id="6348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54501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893" name="Text Box 13"/>
          <p:cNvSpPr txBox="1">
            <a:spLocks noChangeArrowheads="1"/>
          </p:cNvSpPr>
          <p:nvPr/>
        </p:nvSpPr>
        <p:spPr bwMode="auto">
          <a:xfrm>
            <a:off x="0" y="1642934"/>
            <a:ext cx="48768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sym typeface="Symbol" pitchFamily="18" charset="2"/>
              </a:rPr>
              <a:t>Regions of high potential are like “mountains”</a:t>
            </a:r>
          </a:p>
          <a:p>
            <a:pPr lvl="1" indent="-457200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sym typeface="Symbol" pitchFamily="18" charset="2"/>
              </a:rPr>
              <a:t>For positive charges, they have a lot of energy there</a:t>
            </a:r>
          </a:p>
          <a:p>
            <a:pPr marL="457200" indent="-457200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sym typeface="Symbol" pitchFamily="18" charset="2"/>
              </a:rPr>
              <a:t>Regions of low potential are like “valleys”</a:t>
            </a:r>
          </a:p>
          <a:p>
            <a:pPr lvl="1" indent="-457200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sym typeface="Symbol" pitchFamily="18" charset="2"/>
              </a:rPr>
              <a:t>For positive charges, they have minimum energy there</a:t>
            </a:r>
          </a:p>
          <a:p>
            <a:pPr marL="457200" indent="-457200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sym typeface="Symbol" pitchFamily="18" charset="2"/>
              </a:rPr>
              <a:t>Electric fields point down the slope</a:t>
            </a:r>
          </a:p>
          <a:p>
            <a:pPr lvl="1" indent="-457200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sym typeface="Symbol" pitchFamily="18" charset="2"/>
              </a:rPr>
              <a:t>Closely spaced equipotential lines means big electric field</a:t>
            </a:r>
          </a:p>
        </p:txBody>
      </p:sp>
      <p:graphicFrame>
        <p:nvGraphicFramePr>
          <p:cNvPr id="6348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415491"/>
              </p:ext>
            </p:extLst>
          </p:nvPr>
        </p:nvGraphicFramePr>
        <p:xfrm>
          <a:off x="249070" y="868693"/>
          <a:ext cx="14938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3"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0" y="868693"/>
                        <a:ext cx="1493838" cy="385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142699" y="877770"/>
            <a:ext cx="6646459" cy="369332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eaLnBrk="1" hangingPunct="1"/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ym typeface="Symbol" pitchFamily="18" charset="2"/>
              </a:rPr>
              <a:t>The </a:t>
            </a:r>
            <a:r>
              <a:rPr lang="en-US" sz="1800" dirty="0">
                <a:sym typeface="Symbol" pitchFamily="18" charset="2"/>
              </a:rPr>
              <a:t>electric field is minus the </a:t>
            </a:r>
            <a:r>
              <a:rPr lang="en-US" sz="1800" dirty="0" smtClean="0">
                <a:sym typeface="Symbol" pitchFamily="18" charset="2"/>
              </a:rPr>
              <a:t>gradient (slope) </a:t>
            </a:r>
            <a:r>
              <a:rPr lang="en-US" sz="1800" dirty="0">
                <a:sym typeface="Symbol" pitchFamily="18" charset="2"/>
              </a:rPr>
              <a:t>of the </a:t>
            </a:r>
            <a:r>
              <a:rPr lang="en-US" sz="1800" dirty="0" smtClean="0">
                <a:sym typeface="Symbol" pitchFamily="18" charset="2"/>
              </a:rPr>
              <a:t>potential</a:t>
            </a:r>
            <a:endParaRPr lang="en-US" sz="1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50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-76200" y="0"/>
            <a:ext cx="9296400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Equipotential </a:t>
            </a:r>
            <a:r>
              <a:rPr lang="en-US" sz="3600" dirty="0">
                <a:solidFill>
                  <a:schemeClr val="tx1"/>
                </a:solidFill>
              </a:rPr>
              <a:t>Lines</a:t>
            </a:r>
          </a:p>
        </p:txBody>
      </p:sp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0" y="897805"/>
            <a:ext cx="9144000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/>
              <a:t>i-clicker</a:t>
            </a:r>
          </a:p>
          <a:p>
            <a:endParaRPr lang="en-US" sz="2000" b="1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graph below, what type of charge is at </a:t>
            </a:r>
            <a:r>
              <a:rPr lang="en-US" sz="2000" i="1" dirty="0"/>
              <a:t>X</a:t>
            </a:r>
            <a:r>
              <a:rPr lang="en-US" sz="2000" dirty="0"/>
              <a:t>, and </a:t>
            </a:r>
            <a:r>
              <a:rPr lang="en-US" sz="2000" dirty="0" smtClean="0"/>
              <a:t>what type is </a:t>
            </a:r>
            <a:r>
              <a:rPr lang="en-US" sz="2000" dirty="0"/>
              <a:t>at </a:t>
            </a:r>
            <a:r>
              <a:rPr lang="en-US" sz="2000" i="1" dirty="0"/>
              <a:t>Y</a:t>
            </a:r>
            <a:r>
              <a:rPr lang="en-US" sz="2000" dirty="0" smtClean="0"/>
              <a:t>?</a:t>
            </a:r>
          </a:p>
          <a:p>
            <a:endParaRPr lang="en-US" sz="2000" dirty="0">
              <a:sym typeface="Symbol" pitchFamily="18" charset="2"/>
            </a:endParaRPr>
          </a:p>
          <a:p>
            <a:pPr>
              <a:buFontTx/>
              <a:buAutoNum type="alphaUcParenR"/>
            </a:pPr>
            <a:r>
              <a:rPr lang="en-US" sz="2000" dirty="0"/>
              <a:t>Positive, both places		</a:t>
            </a:r>
            <a:endParaRPr lang="en-US" sz="2000" dirty="0" smtClean="0"/>
          </a:p>
          <a:p>
            <a:pPr>
              <a:buFontTx/>
              <a:buAutoNum type="alphaUcParenR"/>
            </a:pPr>
            <a:r>
              <a:rPr lang="en-US" sz="2000" dirty="0" smtClean="0"/>
              <a:t>B</a:t>
            </a:r>
            <a:r>
              <a:rPr lang="en-US" sz="2000" dirty="0"/>
              <a:t>) Positive at X, negative at Y</a:t>
            </a:r>
          </a:p>
          <a:p>
            <a:pPr>
              <a:buAutoNum type="alphaUcParenR" startAt="3"/>
            </a:pPr>
            <a:r>
              <a:rPr lang="en-US" sz="2000" dirty="0" smtClean="0">
                <a:sym typeface="Symbol" pitchFamily="18" charset="2"/>
              </a:rPr>
              <a:t>Negative </a:t>
            </a:r>
            <a:r>
              <a:rPr lang="en-US" sz="2000" dirty="0">
                <a:sym typeface="Symbol" pitchFamily="18" charset="2"/>
              </a:rPr>
              <a:t>at </a:t>
            </a:r>
            <a:r>
              <a:rPr lang="en-US" sz="2000" i="1" dirty="0">
                <a:sym typeface="Symbol" pitchFamily="18" charset="2"/>
              </a:rPr>
              <a:t>X</a:t>
            </a:r>
            <a:r>
              <a:rPr lang="en-US" sz="2000" dirty="0">
                <a:sym typeface="Symbol" pitchFamily="18" charset="2"/>
              </a:rPr>
              <a:t>, positive at </a:t>
            </a:r>
            <a:r>
              <a:rPr lang="en-US" sz="2000" i="1" dirty="0">
                <a:sym typeface="Symbol" pitchFamily="18" charset="2"/>
              </a:rPr>
              <a:t>Y</a:t>
            </a:r>
            <a:r>
              <a:rPr lang="en-US" sz="2000" dirty="0">
                <a:sym typeface="Symbol" pitchFamily="18" charset="2"/>
              </a:rPr>
              <a:t>	</a:t>
            </a:r>
            <a:endParaRPr lang="en-US" sz="2000" dirty="0" smtClean="0">
              <a:sym typeface="Symbol" pitchFamily="18" charset="2"/>
            </a:endParaRPr>
          </a:p>
          <a:p>
            <a:pPr>
              <a:buAutoNum type="alphaUcParenR" startAt="3"/>
            </a:pPr>
            <a:r>
              <a:rPr lang="en-US" sz="2000" dirty="0" smtClean="0">
                <a:sym typeface="Symbol" pitchFamily="18" charset="2"/>
              </a:rPr>
              <a:t>D</a:t>
            </a:r>
            <a:r>
              <a:rPr lang="en-US" sz="2000" dirty="0">
                <a:sym typeface="Symbol" pitchFamily="18" charset="2"/>
              </a:rPr>
              <a:t>) Negative, both places</a:t>
            </a:r>
          </a:p>
        </p:txBody>
      </p:sp>
      <p:sp>
        <p:nvSpPr>
          <p:cNvPr id="635929" name="Text Box 25"/>
          <p:cNvSpPr txBox="1">
            <a:spLocks noChangeArrowheads="1"/>
          </p:cNvSpPr>
          <p:nvPr/>
        </p:nvSpPr>
        <p:spPr bwMode="auto">
          <a:xfrm>
            <a:off x="5497497" y="294831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9900"/>
                </a:solidFill>
              </a:rPr>
              <a:t>potentials in kV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90882" y="3605263"/>
            <a:ext cx="4851277" cy="2993972"/>
            <a:chOff x="2552700" y="4150897"/>
            <a:chExt cx="4038600" cy="2492427"/>
          </a:xfrm>
        </p:grpSpPr>
        <p:sp>
          <p:nvSpPr>
            <p:cNvPr id="635911" name="Oval 7"/>
            <p:cNvSpPr>
              <a:spLocks noChangeArrowheads="1"/>
            </p:cNvSpPr>
            <p:nvPr/>
          </p:nvSpPr>
          <p:spPr bwMode="auto">
            <a:xfrm>
              <a:off x="3238500" y="4814524"/>
              <a:ext cx="990600" cy="990600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2" name="Oval 8"/>
            <p:cNvSpPr>
              <a:spLocks noChangeArrowheads="1"/>
            </p:cNvSpPr>
            <p:nvPr/>
          </p:nvSpPr>
          <p:spPr bwMode="auto">
            <a:xfrm>
              <a:off x="4838700" y="4814524"/>
              <a:ext cx="990600" cy="990600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3" name="Oval 9"/>
            <p:cNvSpPr>
              <a:spLocks noChangeArrowheads="1"/>
            </p:cNvSpPr>
            <p:nvPr/>
          </p:nvSpPr>
          <p:spPr bwMode="auto">
            <a:xfrm>
              <a:off x="2628900" y="4433524"/>
              <a:ext cx="1752600" cy="1752600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4" name="Oval 10"/>
            <p:cNvSpPr>
              <a:spLocks noChangeArrowheads="1"/>
            </p:cNvSpPr>
            <p:nvPr/>
          </p:nvSpPr>
          <p:spPr bwMode="auto">
            <a:xfrm>
              <a:off x="4686300" y="4433524"/>
              <a:ext cx="1752600" cy="1752600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5" name="Line 11"/>
            <p:cNvSpPr>
              <a:spLocks noChangeShapeType="1"/>
            </p:cNvSpPr>
            <p:nvPr/>
          </p:nvSpPr>
          <p:spPr bwMode="auto">
            <a:xfrm>
              <a:off x="4533900" y="4204924"/>
              <a:ext cx="0" cy="24384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6" name="Oval 12"/>
            <p:cNvSpPr>
              <a:spLocks noChangeArrowheads="1"/>
            </p:cNvSpPr>
            <p:nvPr/>
          </p:nvSpPr>
          <p:spPr bwMode="auto">
            <a:xfrm>
              <a:off x="4914900" y="4966924"/>
              <a:ext cx="685800" cy="685800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7" name="Oval 13"/>
            <p:cNvSpPr>
              <a:spLocks noChangeArrowheads="1"/>
            </p:cNvSpPr>
            <p:nvPr/>
          </p:nvSpPr>
          <p:spPr bwMode="auto">
            <a:xfrm>
              <a:off x="4991100" y="5068524"/>
              <a:ext cx="457200" cy="457200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8" name="Oval 14"/>
            <p:cNvSpPr>
              <a:spLocks noChangeArrowheads="1"/>
            </p:cNvSpPr>
            <p:nvPr/>
          </p:nvSpPr>
          <p:spPr bwMode="auto">
            <a:xfrm>
              <a:off x="3467100" y="4966924"/>
              <a:ext cx="685800" cy="685800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9" name="Oval 15"/>
            <p:cNvSpPr>
              <a:spLocks noChangeArrowheads="1"/>
            </p:cNvSpPr>
            <p:nvPr/>
          </p:nvSpPr>
          <p:spPr bwMode="auto">
            <a:xfrm>
              <a:off x="3619500" y="5068524"/>
              <a:ext cx="457200" cy="457200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20" name="Text Box 16"/>
            <p:cNvSpPr txBox="1">
              <a:spLocks noChangeArrowheads="1"/>
            </p:cNvSpPr>
            <p:nvPr/>
          </p:nvSpPr>
          <p:spPr bwMode="auto">
            <a:xfrm>
              <a:off x="4457700" y="4295412"/>
              <a:ext cx="304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9900"/>
                  </a:solidFill>
                </a:rPr>
                <a:t>0</a:t>
              </a:r>
            </a:p>
          </p:txBody>
        </p:sp>
        <p:sp>
          <p:nvSpPr>
            <p:cNvPr id="635921" name="Text Box 17"/>
            <p:cNvSpPr txBox="1">
              <a:spLocks noChangeArrowheads="1"/>
            </p:cNvSpPr>
            <p:nvPr/>
          </p:nvSpPr>
          <p:spPr bwMode="auto">
            <a:xfrm>
              <a:off x="5253851" y="4158288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9900"/>
                  </a:solidFill>
                </a:rPr>
                <a:t>+1</a:t>
              </a:r>
            </a:p>
          </p:txBody>
        </p:sp>
        <p:sp>
          <p:nvSpPr>
            <p:cNvPr id="635922" name="Text Box 18"/>
            <p:cNvSpPr txBox="1">
              <a:spLocks noChangeArrowheads="1"/>
            </p:cNvSpPr>
            <p:nvPr/>
          </p:nvSpPr>
          <p:spPr bwMode="auto">
            <a:xfrm>
              <a:off x="5753608" y="4832108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9900"/>
                  </a:solidFill>
                </a:rPr>
                <a:t>+2</a:t>
              </a:r>
            </a:p>
          </p:txBody>
        </p:sp>
        <p:sp>
          <p:nvSpPr>
            <p:cNvPr id="635923" name="Text Box 19"/>
            <p:cNvSpPr txBox="1">
              <a:spLocks noChangeArrowheads="1"/>
            </p:cNvSpPr>
            <p:nvPr/>
          </p:nvSpPr>
          <p:spPr bwMode="auto">
            <a:xfrm>
              <a:off x="5500034" y="5293402"/>
              <a:ext cx="609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9900"/>
                  </a:solidFill>
                </a:rPr>
                <a:t>+3</a:t>
              </a:r>
            </a:p>
          </p:txBody>
        </p:sp>
        <p:sp>
          <p:nvSpPr>
            <p:cNvPr id="635924" name="Text Box 20"/>
            <p:cNvSpPr txBox="1">
              <a:spLocks noChangeArrowheads="1"/>
            </p:cNvSpPr>
            <p:nvPr/>
          </p:nvSpPr>
          <p:spPr bwMode="auto">
            <a:xfrm>
              <a:off x="5020663" y="5278621"/>
              <a:ext cx="609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9900"/>
                  </a:solidFill>
                </a:rPr>
                <a:t>+4</a:t>
              </a:r>
            </a:p>
          </p:txBody>
        </p:sp>
        <p:sp>
          <p:nvSpPr>
            <p:cNvPr id="635925" name="Text Box 21"/>
            <p:cNvSpPr txBox="1">
              <a:spLocks noChangeArrowheads="1"/>
            </p:cNvSpPr>
            <p:nvPr/>
          </p:nvSpPr>
          <p:spPr bwMode="auto">
            <a:xfrm>
              <a:off x="3314700" y="4150897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9900"/>
                  </a:solidFill>
                </a:rPr>
                <a:t>-1</a:t>
              </a:r>
            </a:p>
          </p:txBody>
        </p:sp>
        <p:sp>
          <p:nvSpPr>
            <p:cNvPr id="635926" name="Text Box 22"/>
            <p:cNvSpPr txBox="1">
              <a:spLocks noChangeArrowheads="1"/>
            </p:cNvSpPr>
            <p:nvPr/>
          </p:nvSpPr>
          <p:spPr bwMode="auto">
            <a:xfrm>
              <a:off x="3425559" y="4585924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9900"/>
                  </a:solidFill>
                </a:rPr>
                <a:t>-2</a:t>
              </a:r>
            </a:p>
          </p:txBody>
        </p:sp>
        <p:sp>
          <p:nvSpPr>
            <p:cNvPr id="635927" name="Text Box 23"/>
            <p:cNvSpPr txBox="1">
              <a:spLocks noChangeArrowheads="1"/>
            </p:cNvSpPr>
            <p:nvPr/>
          </p:nvSpPr>
          <p:spPr bwMode="auto">
            <a:xfrm>
              <a:off x="3238500" y="4979410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9900"/>
                  </a:solidFill>
                </a:rPr>
                <a:t>-3</a:t>
              </a:r>
            </a:p>
          </p:txBody>
        </p:sp>
        <p:sp>
          <p:nvSpPr>
            <p:cNvPr id="635928" name="Text Box 24"/>
            <p:cNvSpPr txBox="1">
              <a:spLocks noChangeArrowheads="1"/>
            </p:cNvSpPr>
            <p:nvPr/>
          </p:nvSpPr>
          <p:spPr bwMode="auto">
            <a:xfrm>
              <a:off x="3622005" y="5255303"/>
              <a:ext cx="609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9900"/>
                  </a:solidFill>
                </a:rPr>
                <a:t>-4</a:t>
              </a:r>
            </a:p>
          </p:txBody>
        </p:sp>
        <p:sp>
          <p:nvSpPr>
            <p:cNvPr id="635930" name="Text Box 26"/>
            <p:cNvSpPr txBox="1">
              <a:spLocks noChangeArrowheads="1"/>
            </p:cNvSpPr>
            <p:nvPr/>
          </p:nvSpPr>
          <p:spPr bwMode="auto">
            <a:xfrm>
              <a:off x="3663843" y="509485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35931" name="Text Box 27"/>
            <p:cNvSpPr txBox="1">
              <a:spLocks noChangeArrowheads="1"/>
            </p:cNvSpPr>
            <p:nvPr/>
          </p:nvSpPr>
          <p:spPr bwMode="auto">
            <a:xfrm>
              <a:off x="5111645" y="508007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</a:rPr>
                <a:t>Y</a:t>
              </a:r>
            </a:p>
          </p:txBody>
        </p:sp>
        <p:grpSp>
          <p:nvGrpSpPr>
            <p:cNvPr id="635950" name="Group 46"/>
            <p:cNvGrpSpPr>
              <a:grpSpLocks/>
            </p:cNvGrpSpPr>
            <p:nvPr/>
          </p:nvGrpSpPr>
          <p:grpSpPr bwMode="auto">
            <a:xfrm>
              <a:off x="2552700" y="4281127"/>
              <a:ext cx="4038600" cy="2006602"/>
              <a:chOff x="3216" y="1440"/>
              <a:chExt cx="2544" cy="1264"/>
            </a:xfrm>
          </p:grpSpPr>
          <p:sp>
            <p:nvSpPr>
              <p:cNvPr id="635934" name="Line 30"/>
              <p:cNvSpPr>
                <a:spLocks noChangeShapeType="1"/>
              </p:cNvSpPr>
              <p:nvPr/>
            </p:nvSpPr>
            <p:spPr bwMode="auto">
              <a:xfrm>
                <a:off x="4080" y="2064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5949" name="Group 45"/>
              <p:cNvGrpSpPr>
                <a:grpSpLocks/>
              </p:cNvGrpSpPr>
              <p:nvPr/>
            </p:nvGrpSpPr>
            <p:grpSpPr bwMode="auto">
              <a:xfrm>
                <a:off x="3216" y="1440"/>
                <a:ext cx="2544" cy="1264"/>
                <a:chOff x="3216" y="1440"/>
                <a:chExt cx="2544" cy="1264"/>
              </a:xfrm>
            </p:grpSpPr>
            <p:sp>
              <p:nvSpPr>
                <p:cNvPr id="635937" name="Freeform 33"/>
                <p:cNvSpPr>
                  <a:spLocks/>
                </p:cNvSpPr>
                <p:nvPr/>
              </p:nvSpPr>
              <p:spPr bwMode="auto">
                <a:xfrm>
                  <a:off x="4080" y="1824"/>
                  <a:ext cx="768" cy="192"/>
                </a:xfrm>
                <a:custGeom>
                  <a:avLst/>
                  <a:gdLst>
                    <a:gd name="T0" fmla="*/ 768 w 768"/>
                    <a:gd name="T1" fmla="*/ 192 h 192"/>
                    <a:gd name="T2" fmla="*/ 384 w 768"/>
                    <a:gd name="T3" fmla="*/ 0 h 192"/>
                    <a:gd name="T4" fmla="*/ 0 w 768"/>
                    <a:gd name="T5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8" h="192">
                      <a:moveTo>
                        <a:pt x="768" y="192"/>
                      </a:moveTo>
                      <a:cubicBezTo>
                        <a:pt x="640" y="96"/>
                        <a:pt x="512" y="0"/>
                        <a:pt x="384" y="0"/>
                      </a:cubicBezTo>
                      <a:cubicBezTo>
                        <a:pt x="256" y="0"/>
                        <a:pt x="128" y="96"/>
                        <a:pt x="0" y="192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938" name="Freeform 34"/>
                <p:cNvSpPr>
                  <a:spLocks/>
                </p:cNvSpPr>
                <p:nvPr/>
              </p:nvSpPr>
              <p:spPr bwMode="auto">
                <a:xfrm flipV="1">
                  <a:off x="4080" y="2112"/>
                  <a:ext cx="768" cy="192"/>
                </a:xfrm>
                <a:custGeom>
                  <a:avLst/>
                  <a:gdLst>
                    <a:gd name="T0" fmla="*/ 768 w 768"/>
                    <a:gd name="T1" fmla="*/ 192 h 192"/>
                    <a:gd name="T2" fmla="*/ 384 w 768"/>
                    <a:gd name="T3" fmla="*/ 0 h 192"/>
                    <a:gd name="T4" fmla="*/ 0 w 768"/>
                    <a:gd name="T5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8" h="192">
                      <a:moveTo>
                        <a:pt x="768" y="192"/>
                      </a:moveTo>
                      <a:cubicBezTo>
                        <a:pt x="640" y="96"/>
                        <a:pt x="512" y="0"/>
                        <a:pt x="384" y="0"/>
                      </a:cubicBezTo>
                      <a:cubicBezTo>
                        <a:pt x="256" y="0"/>
                        <a:pt x="128" y="96"/>
                        <a:pt x="0" y="192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940" name="Freeform 36"/>
                <p:cNvSpPr>
                  <a:spLocks/>
                </p:cNvSpPr>
                <p:nvPr/>
              </p:nvSpPr>
              <p:spPr bwMode="auto">
                <a:xfrm>
                  <a:off x="4032" y="2175"/>
                  <a:ext cx="864" cy="529"/>
                </a:xfrm>
                <a:custGeom>
                  <a:avLst/>
                  <a:gdLst>
                    <a:gd name="T0" fmla="*/ 864 w 864"/>
                    <a:gd name="T1" fmla="*/ 48 h 529"/>
                    <a:gd name="T2" fmla="*/ 768 w 864"/>
                    <a:gd name="T3" fmla="*/ 336 h 529"/>
                    <a:gd name="T4" fmla="*/ 432 w 864"/>
                    <a:gd name="T5" fmla="*/ 528 h 529"/>
                    <a:gd name="T6" fmla="*/ 88 w 864"/>
                    <a:gd name="T7" fmla="*/ 328 h 529"/>
                    <a:gd name="T8" fmla="*/ 0 w 864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4" h="529">
                      <a:moveTo>
                        <a:pt x="864" y="48"/>
                      </a:moveTo>
                      <a:cubicBezTo>
                        <a:pt x="848" y="96"/>
                        <a:pt x="840" y="256"/>
                        <a:pt x="768" y="336"/>
                      </a:cubicBezTo>
                      <a:cubicBezTo>
                        <a:pt x="696" y="416"/>
                        <a:pt x="545" y="529"/>
                        <a:pt x="432" y="528"/>
                      </a:cubicBezTo>
                      <a:cubicBezTo>
                        <a:pt x="319" y="527"/>
                        <a:pt x="160" y="416"/>
                        <a:pt x="88" y="328"/>
                      </a:cubicBezTo>
                      <a:cubicBezTo>
                        <a:pt x="16" y="240"/>
                        <a:pt x="18" y="68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941" name="Freeform 37"/>
                <p:cNvSpPr>
                  <a:spLocks/>
                </p:cNvSpPr>
                <p:nvPr/>
              </p:nvSpPr>
              <p:spPr bwMode="auto">
                <a:xfrm flipV="1">
                  <a:off x="4032" y="1440"/>
                  <a:ext cx="864" cy="529"/>
                </a:xfrm>
                <a:custGeom>
                  <a:avLst/>
                  <a:gdLst>
                    <a:gd name="T0" fmla="*/ 864 w 864"/>
                    <a:gd name="T1" fmla="*/ 48 h 529"/>
                    <a:gd name="T2" fmla="*/ 768 w 864"/>
                    <a:gd name="T3" fmla="*/ 336 h 529"/>
                    <a:gd name="T4" fmla="*/ 432 w 864"/>
                    <a:gd name="T5" fmla="*/ 528 h 529"/>
                    <a:gd name="T6" fmla="*/ 88 w 864"/>
                    <a:gd name="T7" fmla="*/ 328 h 529"/>
                    <a:gd name="T8" fmla="*/ 0 w 864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4" h="529">
                      <a:moveTo>
                        <a:pt x="864" y="48"/>
                      </a:moveTo>
                      <a:cubicBezTo>
                        <a:pt x="848" y="96"/>
                        <a:pt x="840" y="256"/>
                        <a:pt x="768" y="336"/>
                      </a:cubicBezTo>
                      <a:cubicBezTo>
                        <a:pt x="696" y="416"/>
                        <a:pt x="545" y="529"/>
                        <a:pt x="432" y="528"/>
                      </a:cubicBezTo>
                      <a:cubicBezTo>
                        <a:pt x="319" y="527"/>
                        <a:pt x="160" y="416"/>
                        <a:pt x="88" y="328"/>
                      </a:cubicBezTo>
                      <a:cubicBezTo>
                        <a:pt x="16" y="240"/>
                        <a:pt x="18" y="68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942" name="Freeform 38"/>
                <p:cNvSpPr>
                  <a:spLocks/>
                </p:cNvSpPr>
                <p:nvPr/>
              </p:nvSpPr>
              <p:spPr bwMode="auto">
                <a:xfrm>
                  <a:off x="4992" y="2112"/>
                  <a:ext cx="336" cy="480"/>
                </a:xfrm>
                <a:custGeom>
                  <a:avLst/>
                  <a:gdLst>
                    <a:gd name="T0" fmla="*/ 0 w 336"/>
                    <a:gd name="T1" fmla="*/ 0 h 480"/>
                    <a:gd name="T2" fmla="*/ 192 w 336"/>
                    <a:gd name="T3" fmla="*/ 192 h 480"/>
                    <a:gd name="T4" fmla="*/ 336 w 336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6" h="480">
                      <a:moveTo>
                        <a:pt x="0" y="0"/>
                      </a:moveTo>
                      <a:cubicBezTo>
                        <a:pt x="68" y="56"/>
                        <a:pt x="136" y="112"/>
                        <a:pt x="192" y="192"/>
                      </a:cubicBezTo>
                      <a:cubicBezTo>
                        <a:pt x="248" y="272"/>
                        <a:pt x="292" y="376"/>
                        <a:pt x="336" y="48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943" name="Freeform 39"/>
                <p:cNvSpPr>
                  <a:spLocks/>
                </p:cNvSpPr>
                <p:nvPr/>
              </p:nvSpPr>
              <p:spPr bwMode="auto">
                <a:xfrm flipV="1">
                  <a:off x="4992" y="1488"/>
                  <a:ext cx="336" cy="480"/>
                </a:xfrm>
                <a:custGeom>
                  <a:avLst/>
                  <a:gdLst>
                    <a:gd name="T0" fmla="*/ 0 w 336"/>
                    <a:gd name="T1" fmla="*/ 0 h 480"/>
                    <a:gd name="T2" fmla="*/ 192 w 336"/>
                    <a:gd name="T3" fmla="*/ 192 h 480"/>
                    <a:gd name="T4" fmla="*/ 336 w 336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6" h="480">
                      <a:moveTo>
                        <a:pt x="0" y="0"/>
                      </a:moveTo>
                      <a:cubicBezTo>
                        <a:pt x="68" y="56"/>
                        <a:pt x="136" y="112"/>
                        <a:pt x="192" y="192"/>
                      </a:cubicBezTo>
                      <a:cubicBezTo>
                        <a:pt x="248" y="272"/>
                        <a:pt x="292" y="376"/>
                        <a:pt x="336" y="48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944" name="Freeform 40"/>
                <p:cNvSpPr>
                  <a:spLocks/>
                </p:cNvSpPr>
                <p:nvPr/>
              </p:nvSpPr>
              <p:spPr bwMode="auto">
                <a:xfrm flipH="1" flipV="1">
                  <a:off x="3552" y="1488"/>
                  <a:ext cx="336" cy="480"/>
                </a:xfrm>
                <a:custGeom>
                  <a:avLst/>
                  <a:gdLst>
                    <a:gd name="T0" fmla="*/ 0 w 336"/>
                    <a:gd name="T1" fmla="*/ 0 h 480"/>
                    <a:gd name="T2" fmla="*/ 192 w 336"/>
                    <a:gd name="T3" fmla="*/ 192 h 480"/>
                    <a:gd name="T4" fmla="*/ 336 w 336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6" h="480">
                      <a:moveTo>
                        <a:pt x="0" y="0"/>
                      </a:moveTo>
                      <a:cubicBezTo>
                        <a:pt x="68" y="56"/>
                        <a:pt x="136" y="112"/>
                        <a:pt x="192" y="192"/>
                      </a:cubicBezTo>
                      <a:cubicBezTo>
                        <a:pt x="248" y="272"/>
                        <a:pt x="292" y="376"/>
                        <a:pt x="336" y="48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 type="triangl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945" name="Freeform 41"/>
                <p:cNvSpPr>
                  <a:spLocks/>
                </p:cNvSpPr>
                <p:nvPr/>
              </p:nvSpPr>
              <p:spPr bwMode="auto">
                <a:xfrm flipH="1">
                  <a:off x="3552" y="2160"/>
                  <a:ext cx="336" cy="480"/>
                </a:xfrm>
                <a:custGeom>
                  <a:avLst/>
                  <a:gdLst>
                    <a:gd name="T0" fmla="*/ 0 w 336"/>
                    <a:gd name="T1" fmla="*/ 0 h 480"/>
                    <a:gd name="T2" fmla="*/ 192 w 336"/>
                    <a:gd name="T3" fmla="*/ 192 h 480"/>
                    <a:gd name="T4" fmla="*/ 336 w 336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6" h="480">
                      <a:moveTo>
                        <a:pt x="0" y="0"/>
                      </a:moveTo>
                      <a:cubicBezTo>
                        <a:pt x="68" y="56"/>
                        <a:pt x="136" y="112"/>
                        <a:pt x="192" y="192"/>
                      </a:cubicBezTo>
                      <a:cubicBezTo>
                        <a:pt x="248" y="272"/>
                        <a:pt x="292" y="376"/>
                        <a:pt x="336" y="48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 type="triangl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946" name="Line 42"/>
                <p:cNvSpPr>
                  <a:spLocks noChangeShapeType="1"/>
                </p:cNvSpPr>
                <p:nvPr/>
              </p:nvSpPr>
              <p:spPr bwMode="auto">
                <a:xfrm>
                  <a:off x="5040" y="2064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947" name="Line 43"/>
                <p:cNvSpPr>
                  <a:spLocks noChangeShapeType="1"/>
                </p:cNvSpPr>
                <p:nvPr/>
              </p:nvSpPr>
              <p:spPr bwMode="auto">
                <a:xfrm>
                  <a:off x="3216" y="2064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4186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Electric Potential due to a </a:t>
            </a:r>
            <a:r>
              <a:rPr lang="en-US" sz="3200" dirty="0" smtClean="0"/>
              <a:t>Charged </a:t>
            </a:r>
            <a:r>
              <a:rPr lang="en-US" sz="3200" dirty="0" smtClean="0">
                <a:solidFill>
                  <a:schemeClr val="tx1"/>
                </a:solidFill>
              </a:rPr>
              <a:t>Conductor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619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725888"/>
              </p:ext>
            </p:extLst>
          </p:nvPr>
        </p:nvGraphicFramePr>
        <p:xfrm>
          <a:off x="275142" y="5922963"/>
          <a:ext cx="50434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1" name="Equation" r:id="rId3" imgW="3111480" imgH="507960" progId="Equation.DSMT4">
                  <p:embed/>
                </p:oleObj>
              </mc:Choice>
              <mc:Fallback>
                <p:oleObj name="Equation" r:id="rId3" imgW="3111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42" y="5922963"/>
                        <a:ext cx="504348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173014" y="666661"/>
            <a:ext cx="5408920" cy="50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</a:rPr>
              <a:t>From Chapter 24:</a:t>
            </a:r>
            <a:r>
              <a:rPr lang="en-US" sz="1800" dirty="0" smtClean="0">
                <a:solidFill>
                  <a:srgbClr val="000000"/>
                </a:solidFill>
              </a:rPr>
              <a:t> Charges in a conductor are mobile.  Thus, for a conductor at </a:t>
            </a:r>
            <a:r>
              <a:rPr lang="en-US" sz="1800" i="1" dirty="0" smtClean="0">
                <a:solidFill>
                  <a:srgbClr val="000000"/>
                </a:solidFill>
              </a:rPr>
              <a:t>electrostatic equilibrium</a:t>
            </a:r>
            <a:r>
              <a:rPr lang="en-US" sz="1800" dirty="0" smtClean="0">
                <a:solidFill>
                  <a:srgbClr val="000000"/>
                </a:solidFill>
              </a:rPr>
              <a:t> (when charges are not moving any longer) the following is true:  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The electric field </a:t>
            </a:r>
            <a:r>
              <a:rPr lang="en-US" sz="1800" u="sng" dirty="0" smtClean="0">
                <a:solidFill>
                  <a:srgbClr val="FF0000"/>
                </a:solidFill>
              </a:rPr>
              <a:t>inside</a:t>
            </a:r>
            <a:r>
              <a:rPr lang="en-US" sz="1800" dirty="0" smtClean="0">
                <a:solidFill>
                  <a:srgbClr val="FF0000"/>
                </a:solidFill>
              </a:rPr>
              <a:t> a good (hollow or solid) conductor is zero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Any net charge on a good conductor distributes itself on the surface.  </a:t>
            </a: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The electric field is always perpendicular to the surface outside of a conductor and the magnitude right outside is E =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s/e</a:t>
            </a:r>
            <a:r>
              <a:rPr lang="en-US" sz="1800" baseline="-25000" dirty="0" smtClean="0">
                <a:solidFill>
                  <a:srgbClr val="FF0000"/>
                </a:solidFill>
              </a:rPr>
              <a:t>0</a:t>
            </a:r>
            <a:r>
              <a:rPr lang="en-US" sz="1800" dirty="0" smtClean="0">
                <a:solidFill>
                  <a:srgbClr val="FF0000"/>
                </a:solidFill>
              </a:rPr>
              <a:t>.  </a:t>
            </a:r>
          </a:p>
          <a:p>
            <a:pPr marL="6350" lvl="1">
              <a:spcBef>
                <a:spcPct val="50000"/>
              </a:spcBef>
            </a:pPr>
            <a:r>
              <a:rPr lang="en-US" sz="1800" u="sng" dirty="0" smtClean="0">
                <a:solidFill>
                  <a:srgbClr val="FF0000"/>
                </a:solidFill>
              </a:rPr>
              <a:t>Show now: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Potential, V, inside/on a conductor is constant.</a:t>
            </a: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On irregular shaped objects, electric field is strongest at sharp points; charges accumulate on location with smallest radius of curvature (sharp points).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74" name="Picture 4" descr="25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01" y="988423"/>
            <a:ext cx="3161271" cy="47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Potential and Electric Field of a Conducting Sphere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4652" name="Text Box 12"/>
          <p:cNvSpPr txBox="1">
            <a:spLocks noChangeArrowheads="1"/>
          </p:cNvSpPr>
          <p:nvPr/>
        </p:nvSpPr>
        <p:spPr bwMode="auto">
          <a:xfrm>
            <a:off x="0" y="762000"/>
            <a:ext cx="5431809" cy="295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ym typeface="Symbol" pitchFamily="18" charset="2"/>
              </a:rPr>
              <a:t>Given </a:t>
            </a:r>
            <a:r>
              <a:rPr lang="en-US" sz="1800" dirty="0" smtClean="0">
                <a:sym typeface="Symbol" pitchFamily="18" charset="2"/>
              </a:rPr>
              <a:t>a charge </a:t>
            </a:r>
            <a:r>
              <a:rPr lang="en-US" sz="1800" i="1" dirty="0">
                <a:sym typeface="Symbol" pitchFamily="18" charset="2"/>
              </a:rPr>
              <a:t>q</a:t>
            </a:r>
            <a:r>
              <a:rPr lang="en-US" sz="1800" dirty="0">
                <a:sym typeface="Symbol" pitchFamily="18" charset="2"/>
              </a:rPr>
              <a:t> on a conducting sphere of </a:t>
            </a:r>
            <a:r>
              <a:rPr lang="en-US" sz="1800" dirty="0" smtClean="0">
                <a:sym typeface="Symbol" pitchFamily="18" charset="2"/>
              </a:rPr>
              <a:t>radius, </a:t>
            </a:r>
            <a:r>
              <a:rPr lang="en-US" sz="1800" i="1" dirty="0" smtClean="0">
                <a:sym typeface="Symbol" pitchFamily="18" charset="2"/>
              </a:rPr>
              <a:t>R</a:t>
            </a:r>
            <a:r>
              <a:rPr lang="en-US" sz="1800" dirty="0">
                <a:sym typeface="Symbol" pitchFamily="18" charset="2"/>
              </a:rPr>
              <a:t>, what is the potential everywhere?</a:t>
            </a: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ym typeface="Symbol" pitchFamily="18" charset="2"/>
              </a:rPr>
              <a:t>Outside the sphere, the electric field is the same </a:t>
            </a:r>
            <a:r>
              <a:rPr lang="en-US" sz="1800" dirty="0" smtClean="0">
                <a:sym typeface="Symbol" pitchFamily="18" charset="2"/>
              </a:rPr>
              <a:t>as for </a:t>
            </a:r>
            <a:r>
              <a:rPr lang="en-US" sz="1800" dirty="0">
                <a:sym typeface="Symbol" pitchFamily="18" charset="2"/>
              </a:rPr>
              <a:t>a point charge</a:t>
            </a: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ym typeface="Symbol" pitchFamily="18" charset="2"/>
              </a:rPr>
              <a:t>Therefore, so is the </a:t>
            </a:r>
            <a:r>
              <a:rPr lang="en-US" sz="1800" dirty="0" smtClean="0">
                <a:sym typeface="Symbol" pitchFamily="18" charset="2"/>
              </a:rPr>
              <a:t>potential, V.</a:t>
            </a:r>
            <a:endParaRPr lang="en-US" sz="1800" dirty="0">
              <a:sym typeface="Symbol" pitchFamily="18" charset="2"/>
            </a:endParaRP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ym typeface="Symbol" pitchFamily="18" charset="2"/>
              </a:rPr>
              <a:t>Inside, the potential is constant</a:t>
            </a: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1800" dirty="0">
                <a:sym typeface="Symbol" pitchFamily="18" charset="2"/>
              </a:rPr>
              <a:t>It must be continuous at the boundary</a:t>
            </a:r>
            <a:endParaRPr lang="en-US" sz="1800" b="1" dirty="0">
              <a:sym typeface="Symbol" pitchFamily="18" charset="2"/>
            </a:endParaRPr>
          </a:p>
        </p:txBody>
      </p:sp>
      <p:graphicFrame>
        <p:nvGraphicFramePr>
          <p:cNvPr id="624701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558156"/>
              </p:ext>
            </p:extLst>
          </p:nvPr>
        </p:nvGraphicFramePr>
        <p:xfrm>
          <a:off x="1049244" y="5383044"/>
          <a:ext cx="18335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6" name="Equation" r:id="rId4" imgW="749160" imgH="393480" progId="Equation.DSMT4">
                  <p:embed/>
                </p:oleObj>
              </mc:Choice>
              <mc:Fallback>
                <p:oleObj name="Equation" r:id="rId4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244" y="5383044"/>
                        <a:ext cx="18335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134360"/>
              </p:ext>
            </p:extLst>
          </p:nvPr>
        </p:nvGraphicFramePr>
        <p:xfrm>
          <a:off x="1024724" y="3772469"/>
          <a:ext cx="35147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7" name="Equation" r:id="rId6" imgW="1434960" imgH="482400" progId="Equation.DSMT4">
                  <p:embed/>
                </p:oleObj>
              </mc:Choice>
              <mc:Fallback>
                <p:oleObj name="Equation" r:id="rId6" imgW="1434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724" y="3772469"/>
                        <a:ext cx="3514725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25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6" y="899619"/>
            <a:ext cx="3012957" cy="5745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75993"/>
              </p:ext>
            </p:extLst>
          </p:nvPr>
        </p:nvGraphicFramePr>
        <p:xfrm>
          <a:off x="3522640" y="5535515"/>
          <a:ext cx="1117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8" name="Equation" r:id="rId9" imgW="457200" imgH="253800" progId="Equation.DSMT4">
                  <p:embed/>
                </p:oleObj>
              </mc:Choice>
              <mc:Fallback>
                <p:oleObj name="Equation" r:id="rId9" imgW="457200" imgH="2538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40" y="5535515"/>
                        <a:ext cx="11176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7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Charges on conductors accumulate at points (small sphere)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5668" name="Oval 4"/>
          <p:cNvSpPr>
            <a:spLocks noChangeArrowheads="1"/>
          </p:cNvSpPr>
          <p:nvPr/>
        </p:nvSpPr>
        <p:spPr bwMode="auto">
          <a:xfrm>
            <a:off x="6366672" y="4784760"/>
            <a:ext cx="2133600" cy="2057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7128672" y="554676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2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5675" name="Text Box 11"/>
          <p:cNvSpPr txBox="1">
            <a:spLocks noChangeArrowheads="1"/>
          </p:cNvSpPr>
          <p:nvPr/>
        </p:nvSpPr>
        <p:spPr bwMode="auto">
          <a:xfrm>
            <a:off x="286602" y="611825"/>
            <a:ext cx="8644334" cy="42473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White board example.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Two </a:t>
            </a:r>
            <a:r>
              <a:rPr lang="en-US" sz="2000" dirty="0"/>
              <a:t>widely separated conducting spheres, of radii </a:t>
            </a:r>
            <a:r>
              <a:rPr lang="en-US" sz="2000" i="1" dirty="0"/>
              <a:t>R</a:t>
            </a:r>
            <a:r>
              <a:rPr lang="en-US" sz="2000" baseline="-25000" dirty="0"/>
              <a:t>1</a:t>
            </a:r>
            <a:r>
              <a:rPr lang="en-US" sz="2000" baseline="30000" dirty="0"/>
              <a:t> </a:t>
            </a:r>
            <a:r>
              <a:rPr lang="en-US" sz="2000" dirty="0"/>
              <a:t>= 1.00 cm and </a:t>
            </a:r>
            <a:r>
              <a:rPr lang="en-US" sz="2000" i="1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 = 2.00 cm, each have 6.00 </a:t>
            </a:r>
            <a:r>
              <a:rPr lang="en-US" sz="2000" dirty="0" err="1">
                <a:sym typeface="Symbol" pitchFamily="18" charset="2"/>
              </a:rPr>
              <a:t>nC</a:t>
            </a:r>
            <a:r>
              <a:rPr lang="en-US" sz="2000" dirty="0">
                <a:sym typeface="Symbol" pitchFamily="18" charset="2"/>
              </a:rPr>
              <a:t> of charge put on them</a:t>
            </a:r>
            <a:r>
              <a:rPr lang="en-US" sz="2000" dirty="0"/>
              <a:t>.  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2000" dirty="0" smtClean="0"/>
              <a:t>What </a:t>
            </a:r>
            <a:r>
              <a:rPr lang="en-US" sz="2000" dirty="0"/>
              <a:t>is their </a:t>
            </a:r>
            <a:r>
              <a:rPr lang="en-US" sz="2000" dirty="0" smtClean="0"/>
              <a:t>potential (on surface and inside)?  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endParaRPr lang="en-US" sz="2000" dirty="0"/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2000" dirty="0" smtClean="0"/>
              <a:t>They </a:t>
            </a:r>
            <a:r>
              <a:rPr lang="en-US" sz="2000" dirty="0"/>
              <a:t>are then joined by an electrical wire.  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US" sz="2000" dirty="0" smtClean="0"/>
              <a:t>How </a:t>
            </a:r>
            <a:r>
              <a:rPr lang="en-US" sz="2000" dirty="0"/>
              <a:t>much charge do they each end up </a:t>
            </a:r>
            <a:r>
              <a:rPr lang="en-US" sz="2000" dirty="0" smtClean="0"/>
              <a:t>with (ignore charge on wire)?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US" sz="2000" dirty="0" smtClean="0"/>
              <a:t>What </a:t>
            </a:r>
            <a:r>
              <a:rPr lang="en-US" sz="2000" dirty="0"/>
              <a:t>is the final </a:t>
            </a:r>
            <a:r>
              <a:rPr lang="en-US" sz="2000" dirty="0" smtClean="0"/>
              <a:t>potential?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sym typeface="Symbol" pitchFamily="18" charset="2"/>
              </a:rPr>
              <a:t>Where is the strongest electric field (and highest charge density)?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625676" name="Oval 12"/>
          <p:cNvSpPr>
            <a:spLocks noChangeArrowheads="1"/>
          </p:cNvSpPr>
          <p:nvPr/>
        </p:nvSpPr>
        <p:spPr bwMode="auto">
          <a:xfrm>
            <a:off x="270672" y="539436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499272" y="554676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1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5684" name="Line 20"/>
          <p:cNvSpPr>
            <a:spLocks noChangeShapeType="1"/>
          </p:cNvSpPr>
          <p:nvPr/>
        </p:nvSpPr>
        <p:spPr bwMode="auto">
          <a:xfrm>
            <a:off x="1185072" y="5851560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0" y="0"/>
            <a:ext cx="6291618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Electric Fields near conductors</a:t>
            </a:r>
          </a:p>
        </p:txBody>
      </p:sp>
      <p:sp>
        <p:nvSpPr>
          <p:cNvPr id="626691" name="Oval 3"/>
          <p:cNvSpPr>
            <a:spLocks noChangeArrowheads="1"/>
          </p:cNvSpPr>
          <p:nvPr/>
        </p:nvSpPr>
        <p:spPr bwMode="auto">
          <a:xfrm>
            <a:off x="6858000" y="76200"/>
            <a:ext cx="2133600" cy="2057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76200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2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6694" name="Oval 6"/>
          <p:cNvSpPr>
            <a:spLocks noChangeArrowheads="1"/>
          </p:cNvSpPr>
          <p:nvPr/>
        </p:nvSpPr>
        <p:spPr bwMode="auto">
          <a:xfrm>
            <a:off x="762000" y="685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5" name="Text Box 7"/>
          <p:cNvSpPr txBox="1">
            <a:spLocks noChangeArrowheads="1"/>
          </p:cNvSpPr>
          <p:nvPr/>
        </p:nvSpPr>
        <p:spPr bwMode="auto">
          <a:xfrm>
            <a:off x="9906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1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6700" name="Line 12"/>
          <p:cNvSpPr>
            <a:spLocks noChangeShapeType="1"/>
          </p:cNvSpPr>
          <p:nvPr/>
        </p:nvSpPr>
        <p:spPr bwMode="auto">
          <a:xfrm>
            <a:off x="1676400" y="1143000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08" name="Text Box 20"/>
          <p:cNvSpPr txBox="1">
            <a:spLocks noChangeArrowheads="1"/>
          </p:cNvSpPr>
          <p:nvPr/>
        </p:nvSpPr>
        <p:spPr bwMode="auto">
          <a:xfrm>
            <a:off x="191069" y="1846992"/>
            <a:ext cx="61005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The potential for the two spheres ended up the </a:t>
            </a:r>
            <a:r>
              <a:rPr lang="en-US" sz="2000" dirty="0" smtClean="0">
                <a:sym typeface="Symbol" pitchFamily="18" charset="2"/>
              </a:rPr>
              <a:t>same:</a:t>
            </a:r>
          </a:p>
          <a:p>
            <a:pPr eaLnBrk="1" hangingPunct="1">
              <a:lnSpc>
                <a:spcPct val="150000"/>
              </a:lnSpc>
            </a:pPr>
            <a:endParaRPr lang="en-US" sz="2000" dirty="0">
              <a:sym typeface="Symbol" pitchFamily="18" charset="2"/>
            </a:endParaRP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The electric fields at the surface are </a:t>
            </a:r>
            <a:r>
              <a:rPr lang="en-US" sz="2000" u="sng" dirty="0">
                <a:sym typeface="Symbol" pitchFamily="18" charset="2"/>
              </a:rPr>
              <a:t>not</a:t>
            </a:r>
            <a:r>
              <a:rPr lang="en-US" sz="2000" dirty="0">
                <a:sym typeface="Symbol" pitchFamily="18" charset="2"/>
              </a:rPr>
              <a:t> the </a:t>
            </a:r>
            <a:r>
              <a:rPr lang="en-US" sz="2000" dirty="0" smtClean="0">
                <a:sym typeface="Symbol" pitchFamily="18" charset="2"/>
              </a:rPr>
              <a:t>same:</a:t>
            </a:r>
            <a:endParaRPr lang="en-US" sz="2000" dirty="0">
              <a:sym typeface="Symbol" pitchFamily="18" charset="2"/>
            </a:endParaRPr>
          </a:p>
        </p:txBody>
      </p:sp>
      <p:graphicFrame>
        <p:nvGraphicFramePr>
          <p:cNvPr id="6267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560420"/>
              </p:ext>
            </p:extLst>
          </p:nvPr>
        </p:nvGraphicFramePr>
        <p:xfrm>
          <a:off x="6015819" y="2700302"/>
          <a:ext cx="1684361" cy="82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6" name="Equation" r:id="rId3" imgW="850680" imgH="469800" progId="Equation.DSMT4">
                  <p:embed/>
                </p:oleObj>
              </mc:Choice>
              <mc:Fallback>
                <p:oleObj name="Equation" r:id="rId3" imgW="850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819" y="2700302"/>
                        <a:ext cx="1684361" cy="82423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286603" y="3691929"/>
            <a:ext cx="762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more curved the surface is, the higher the electric </a:t>
            </a:r>
            <a:r>
              <a:rPr lang="en-US" sz="2000" dirty="0" smtClean="0">
                <a:sym typeface="Symbol" pitchFamily="18" charset="2"/>
              </a:rPr>
              <a:t>field </a:t>
            </a:r>
            <a:r>
              <a:rPr lang="en-US" sz="2000" dirty="0">
                <a:sym typeface="Symbol" pitchFamily="18" charset="2"/>
              </a:rPr>
              <a:t>is there</a:t>
            </a:r>
          </a:p>
        </p:txBody>
      </p:sp>
      <p:sp>
        <p:nvSpPr>
          <p:cNvPr id="626717" name="Freeform 29"/>
          <p:cNvSpPr>
            <a:spLocks/>
          </p:cNvSpPr>
          <p:nvPr/>
        </p:nvSpPr>
        <p:spPr bwMode="auto">
          <a:xfrm>
            <a:off x="302525" y="4126333"/>
            <a:ext cx="1714500" cy="969963"/>
          </a:xfrm>
          <a:custGeom>
            <a:avLst/>
            <a:gdLst>
              <a:gd name="T0" fmla="*/ 1080 w 1080"/>
              <a:gd name="T1" fmla="*/ 283 h 611"/>
              <a:gd name="T2" fmla="*/ 480 w 1080"/>
              <a:gd name="T3" fmla="*/ 27 h 611"/>
              <a:gd name="T4" fmla="*/ 48 w 1080"/>
              <a:gd name="T5" fmla="*/ 123 h 611"/>
              <a:gd name="T6" fmla="*/ 192 w 1080"/>
              <a:gd name="T7" fmla="*/ 555 h 611"/>
              <a:gd name="T8" fmla="*/ 768 w 1080"/>
              <a:gd name="T9" fmla="*/ 459 h 611"/>
              <a:gd name="T10" fmla="*/ 1080 w 1080"/>
              <a:gd name="T11" fmla="*/ 283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0" h="611">
                <a:moveTo>
                  <a:pt x="1080" y="283"/>
                </a:moveTo>
                <a:cubicBezTo>
                  <a:pt x="980" y="242"/>
                  <a:pt x="652" y="54"/>
                  <a:pt x="480" y="27"/>
                </a:cubicBezTo>
                <a:cubicBezTo>
                  <a:pt x="308" y="0"/>
                  <a:pt x="96" y="35"/>
                  <a:pt x="48" y="123"/>
                </a:cubicBezTo>
                <a:cubicBezTo>
                  <a:pt x="0" y="211"/>
                  <a:pt x="72" y="499"/>
                  <a:pt x="192" y="555"/>
                </a:cubicBezTo>
                <a:cubicBezTo>
                  <a:pt x="312" y="611"/>
                  <a:pt x="620" y="504"/>
                  <a:pt x="768" y="459"/>
                </a:cubicBezTo>
                <a:cubicBezTo>
                  <a:pt x="916" y="414"/>
                  <a:pt x="1015" y="320"/>
                  <a:pt x="1080" y="283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720" name="Group 32"/>
          <p:cNvGrpSpPr>
            <a:grpSpLocks/>
          </p:cNvGrpSpPr>
          <p:nvPr/>
        </p:nvGrpSpPr>
        <p:grpSpPr bwMode="auto">
          <a:xfrm>
            <a:off x="2050586" y="4171405"/>
            <a:ext cx="6102813" cy="830263"/>
            <a:chOff x="1296" y="3102"/>
            <a:chExt cx="2832" cy="523"/>
          </a:xfrm>
        </p:grpSpPr>
        <p:sp>
          <p:nvSpPr>
            <p:cNvPr id="626718" name="Text Box 30"/>
            <p:cNvSpPr txBox="1">
              <a:spLocks noChangeArrowheads="1"/>
            </p:cNvSpPr>
            <p:nvPr/>
          </p:nvSpPr>
          <p:spPr bwMode="auto">
            <a:xfrm>
              <a:off x="1584" y="3102"/>
              <a:ext cx="2544" cy="52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/>
                <a:t>Very strong electric </a:t>
              </a:r>
              <a:r>
                <a:rPr lang="en-US" sz="2400" dirty="0" smtClean="0"/>
                <a:t>field, E, here</a:t>
              </a:r>
            </a:p>
            <a:p>
              <a:r>
                <a:rPr lang="en-US" sz="2400" dirty="0" smtClean="0">
                  <a:sym typeface="Symbol" pitchFamily="18" charset="2"/>
                </a:rPr>
                <a:t>Very high charge density, </a:t>
              </a:r>
              <a:r>
                <a:rPr lang="en-US" sz="2400" dirty="0" smtClean="0">
                  <a:latin typeface="Symbol" panose="05050102010706020507" pitchFamily="18" charset="2"/>
                  <a:sym typeface="Symbol" pitchFamily="18" charset="2"/>
                </a:rPr>
                <a:t>s</a:t>
              </a:r>
              <a:r>
                <a:rPr lang="en-US" sz="2400" dirty="0" smtClean="0">
                  <a:sym typeface="Symbol" pitchFamily="18" charset="2"/>
                </a:rPr>
                <a:t>, here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626719" name="Line 31"/>
            <p:cNvSpPr>
              <a:spLocks noChangeShapeType="1"/>
            </p:cNvSpPr>
            <p:nvPr/>
          </p:nvSpPr>
          <p:spPr bwMode="auto">
            <a:xfrm flipH="1">
              <a:off x="1296" y="336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136480" y="5414744"/>
            <a:ext cx="888469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A sharp point can cause charged particles to spontaneously be shed into air, even though we normally think of air as an </a:t>
            </a:r>
            <a:r>
              <a:rPr lang="en-US" sz="2000" dirty="0" smtClean="0">
                <a:sym typeface="Symbol" pitchFamily="18" charset="2"/>
              </a:rPr>
              <a:t>insulator [ionize air]</a:t>
            </a:r>
            <a:endParaRPr lang="en-US" sz="2000" dirty="0">
              <a:sym typeface="Symbol" pitchFamily="18" charset="2"/>
            </a:endParaRP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Called “Corona discharge”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25172"/>
              </p:ext>
            </p:extLst>
          </p:nvPr>
        </p:nvGraphicFramePr>
        <p:xfrm>
          <a:off x="6086901" y="1949098"/>
          <a:ext cx="918972" cy="41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7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901" y="1949098"/>
                        <a:ext cx="918972" cy="41929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191069" y="5363567"/>
            <a:ext cx="8693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50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6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6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6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6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08" grpId="0" build="p"/>
      <p:bldP spid="626714" grpId="0" build="p"/>
      <p:bldP spid="626717" grpId="0" animBg="1"/>
      <p:bldP spid="62672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 Van de </a:t>
            </a:r>
            <a:r>
              <a:rPr lang="en-US" sz="3200" dirty="0" err="1" smtClean="0">
                <a:solidFill>
                  <a:schemeClr val="tx1"/>
                </a:solidFill>
              </a:rPr>
              <a:t>Graaff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629793" name="Text Box 33"/>
          <p:cNvSpPr txBox="1">
            <a:spLocks noChangeArrowheads="1"/>
          </p:cNvSpPr>
          <p:nvPr/>
        </p:nvSpPr>
        <p:spPr bwMode="auto">
          <a:xfrm>
            <a:off x="228600" y="592536"/>
            <a:ext cx="746760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Hollow conducting sphere, insulating belt, source of electric </a:t>
            </a:r>
            <a:r>
              <a:rPr lang="en-US" sz="2000" dirty="0" smtClean="0">
                <a:sym typeface="Symbol" pitchFamily="18" charset="2"/>
              </a:rPr>
              <a:t>charge.</a:t>
            </a:r>
            <a:endParaRPr lang="en-US" sz="2000" dirty="0">
              <a:sym typeface="Symbol" pitchFamily="18" charset="2"/>
            </a:endParaRPr>
          </a:p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Source causes charge to move to the </a:t>
            </a:r>
            <a:r>
              <a:rPr lang="en-US" sz="2000" dirty="0" smtClean="0">
                <a:sym typeface="Symbol" pitchFamily="18" charset="2"/>
              </a:rPr>
              <a:t>belt.</a:t>
            </a:r>
            <a:endParaRPr lang="en-US" sz="2000" dirty="0">
              <a:sym typeface="Symbol" pitchFamily="18" charset="2"/>
            </a:endParaRPr>
          </a:p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Belt rotates up inside </a:t>
            </a:r>
            <a:r>
              <a:rPr lang="en-US" sz="2000" dirty="0" smtClean="0">
                <a:sym typeface="Symbol" pitchFamily="18" charset="2"/>
              </a:rPr>
              <a:t>sphere.</a:t>
            </a:r>
            <a:endParaRPr lang="en-US" sz="2000" dirty="0">
              <a:sym typeface="Symbol" pitchFamily="18" charset="2"/>
            </a:endParaRPr>
          </a:p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Charge jumps to conductor inside </a:t>
            </a:r>
            <a:r>
              <a:rPr lang="en-US" sz="2000" dirty="0" smtClean="0">
                <a:sym typeface="Symbol" pitchFamily="18" charset="2"/>
              </a:rPr>
              <a:t>sphere.</a:t>
            </a:r>
            <a:endParaRPr lang="en-US" sz="2000" dirty="0">
              <a:sym typeface="Symbol" pitchFamily="18" charset="2"/>
            </a:endParaRPr>
          </a:p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Charge moves to outside of </a:t>
            </a:r>
            <a:r>
              <a:rPr lang="en-US" sz="2000" dirty="0" smtClean="0">
                <a:sym typeface="Symbol" pitchFamily="18" charset="2"/>
              </a:rPr>
              <a:t>sphere.</a:t>
            </a:r>
            <a:endParaRPr lang="en-US" sz="2000" dirty="0">
              <a:sym typeface="Symbol" pitchFamily="18" charset="2"/>
            </a:endParaRPr>
          </a:p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Since all the charge is on the outside of the </a:t>
            </a:r>
            <a:r>
              <a:rPr lang="en-US" sz="2000" dirty="0" smtClean="0">
                <a:sym typeface="Symbol" pitchFamily="18" charset="2"/>
              </a:rPr>
              <a:t>sphere, process </a:t>
            </a:r>
            <a:r>
              <a:rPr lang="en-US" sz="2000" dirty="0">
                <a:sym typeface="Symbol" pitchFamily="18" charset="2"/>
              </a:rPr>
              <a:t>can be repeated indefinitely</a:t>
            </a:r>
            <a:r>
              <a:rPr lang="en-US" sz="2000" dirty="0" smtClean="0">
                <a:sym typeface="Symbol" pitchFamily="18" charset="2"/>
              </a:rPr>
              <a:t>.</a:t>
            </a:r>
          </a:p>
        </p:txBody>
      </p:sp>
      <p:sp>
        <p:nvSpPr>
          <p:cNvPr id="629798" name="Oval 38"/>
          <p:cNvSpPr>
            <a:spLocks noChangeArrowheads="1"/>
          </p:cNvSpPr>
          <p:nvPr/>
        </p:nvSpPr>
        <p:spPr bwMode="auto">
          <a:xfrm>
            <a:off x="7239000" y="1447800"/>
            <a:ext cx="1600200" cy="160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2" name="Rectangle 42"/>
          <p:cNvSpPr>
            <a:spLocks noChangeArrowheads="1"/>
          </p:cNvSpPr>
          <p:nvPr/>
        </p:nvSpPr>
        <p:spPr bwMode="auto">
          <a:xfrm rot="1781949">
            <a:off x="7670800" y="29337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3" name="Rectangle 43"/>
          <p:cNvSpPr>
            <a:spLocks noChangeArrowheads="1"/>
          </p:cNvSpPr>
          <p:nvPr/>
        </p:nvSpPr>
        <p:spPr bwMode="auto">
          <a:xfrm rot="19818051" flipH="1">
            <a:off x="8255000" y="29337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4" name="Oval 44"/>
          <p:cNvSpPr>
            <a:spLocks noChangeArrowheads="1"/>
          </p:cNvSpPr>
          <p:nvPr/>
        </p:nvSpPr>
        <p:spPr bwMode="auto">
          <a:xfrm>
            <a:off x="7772400" y="4724400"/>
            <a:ext cx="533400" cy="5334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5" name="Oval 45"/>
          <p:cNvSpPr>
            <a:spLocks noChangeArrowheads="1"/>
          </p:cNvSpPr>
          <p:nvPr/>
        </p:nvSpPr>
        <p:spPr bwMode="auto">
          <a:xfrm>
            <a:off x="7772400" y="1981200"/>
            <a:ext cx="533400" cy="5334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6" name="AutoShape 46"/>
          <p:cNvSpPr>
            <a:spLocks noChangeArrowheads="1"/>
          </p:cNvSpPr>
          <p:nvPr/>
        </p:nvSpPr>
        <p:spPr bwMode="auto">
          <a:xfrm rot="5400000">
            <a:off x="7543800" y="44196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7" name="AutoShape 47"/>
          <p:cNvSpPr>
            <a:spLocks noChangeArrowheads="1"/>
          </p:cNvSpPr>
          <p:nvPr/>
        </p:nvSpPr>
        <p:spPr bwMode="auto">
          <a:xfrm rot="5400000">
            <a:off x="7543800" y="44958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8" name="AutoShape 48"/>
          <p:cNvSpPr>
            <a:spLocks noChangeArrowheads="1"/>
          </p:cNvSpPr>
          <p:nvPr/>
        </p:nvSpPr>
        <p:spPr bwMode="auto">
          <a:xfrm rot="5400000">
            <a:off x="7543800" y="43434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9" name="AutoShape 49"/>
          <p:cNvSpPr>
            <a:spLocks noChangeArrowheads="1"/>
          </p:cNvSpPr>
          <p:nvPr/>
        </p:nvSpPr>
        <p:spPr bwMode="auto">
          <a:xfrm rot="5400000">
            <a:off x="7543800" y="42672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0" name="AutoShape 50"/>
          <p:cNvSpPr>
            <a:spLocks noChangeArrowheads="1"/>
          </p:cNvSpPr>
          <p:nvPr/>
        </p:nvSpPr>
        <p:spPr bwMode="auto">
          <a:xfrm rot="5400000">
            <a:off x="7543800" y="23622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1" name="AutoShape 51"/>
          <p:cNvSpPr>
            <a:spLocks noChangeArrowheads="1"/>
          </p:cNvSpPr>
          <p:nvPr/>
        </p:nvSpPr>
        <p:spPr bwMode="auto">
          <a:xfrm rot="5400000">
            <a:off x="7543800" y="24384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2" name="AutoShape 52"/>
          <p:cNvSpPr>
            <a:spLocks noChangeArrowheads="1"/>
          </p:cNvSpPr>
          <p:nvPr/>
        </p:nvSpPr>
        <p:spPr bwMode="auto">
          <a:xfrm rot="5400000">
            <a:off x="7543800" y="22860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3" name="AutoShape 53"/>
          <p:cNvSpPr>
            <a:spLocks noChangeArrowheads="1"/>
          </p:cNvSpPr>
          <p:nvPr/>
        </p:nvSpPr>
        <p:spPr bwMode="auto">
          <a:xfrm rot="5400000">
            <a:off x="7543800" y="22098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4" name="Line 54"/>
          <p:cNvSpPr>
            <a:spLocks noChangeShapeType="1"/>
          </p:cNvSpPr>
          <p:nvPr/>
        </p:nvSpPr>
        <p:spPr bwMode="auto">
          <a:xfrm flipV="1">
            <a:off x="7239000" y="24384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15" name="Line 55"/>
          <p:cNvSpPr>
            <a:spLocks noChangeShapeType="1"/>
          </p:cNvSpPr>
          <p:nvPr/>
        </p:nvSpPr>
        <p:spPr bwMode="auto">
          <a:xfrm flipV="1">
            <a:off x="78486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9816" name="Group 56"/>
          <p:cNvGrpSpPr>
            <a:grpSpLocks/>
          </p:cNvGrpSpPr>
          <p:nvPr/>
        </p:nvGrpSpPr>
        <p:grpSpPr bwMode="auto">
          <a:xfrm>
            <a:off x="6934200" y="4267200"/>
            <a:ext cx="457200" cy="228600"/>
            <a:chOff x="2736" y="1632"/>
            <a:chExt cx="288" cy="144"/>
          </a:xfrm>
        </p:grpSpPr>
        <p:sp>
          <p:nvSpPr>
            <p:cNvPr id="629817" name="Line 57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18" name="Line 58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19" name="Line 59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20" name="Line 60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9821" name="Line 61"/>
          <p:cNvSpPr>
            <a:spLocks noChangeShapeType="1"/>
          </p:cNvSpPr>
          <p:nvPr/>
        </p:nvSpPr>
        <p:spPr bwMode="auto">
          <a:xfrm flipH="1" flipV="1">
            <a:off x="7162800" y="4495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2" name="Line 62"/>
          <p:cNvSpPr>
            <a:spLocks noChangeShapeType="1"/>
          </p:cNvSpPr>
          <p:nvPr/>
        </p:nvSpPr>
        <p:spPr bwMode="auto">
          <a:xfrm flipV="1">
            <a:off x="7162800" y="3962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3" name="Line 63"/>
          <p:cNvSpPr>
            <a:spLocks noChangeShapeType="1"/>
          </p:cNvSpPr>
          <p:nvPr/>
        </p:nvSpPr>
        <p:spPr bwMode="auto">
          <a:xfrm>
            <a:off x="7162800" y="3962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4" name="Line 64"/>
          <p:cNvSpPr>
            <a:spLocks noChangeShapeType="1"/>
          </p:cNvSpPr>
          <p:nvPr/>
        </p:nvSpPr>
        <p:spPr bwMode="auto">
          <a:xfrm flipV="1">
            <a:off x="8001000" y="3962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5" name="Line 65"/>
          <p:cNvSpPr>
            <a:spLocks noChangeShapeType="1"/>
          </p:cNvSpPr>
          <p:nvPr/>
        </p:nvSpPr>
        <p:spPr bwMode="auto">
          <a:xfrm flipV="1">
            <a:off x="7848600" y="4495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99" name="AutoShape 39"/>
          <p:cNvSpPr>
            <a:spLocks noChangeArrowheads="1"/>
          </p:cNvSpPr>
          <p:nvPr/>
        </p:nvSpPr>
        <p:spPr bwMode="auto">
          <a:xfrm>
            <a:off x="7772400" y="1981200"/>
            <a:ext cx="533400" cy="3276600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26" name="AutoShape 66"/>
          <p:cNvSpPr>
            <a:spLocks noChangeArrowheads="1"/>
          </p:cNvSpPr>
          <p:nvPr/>
        </p:nvSpPr>
        <p:spPr bwMode="auto">
          <a:xfrm rot="10800000">
            <a:off x="7391400" y="4495800"/>
            <a:ext cx="1295400" cy="1066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00 0 0"/>
              <a:gd name="G9" fmla="+- 0 0 -11796480"/>
              <a:gd name="G10" fmla="+- 8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8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8400 0"/>
              <a:gd name="G29" fmla="sin 8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00 G39"/>
              <a:gd name="G43" fmla="sin 8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1200 w 21600"/>
              <a:gd name="T7" fmla="*/ 10800 h 21600"/>
              <a:gd name="T8" fmla="*/ 10799 w 21600"/>
              <a:gd name="T9" fmla="*/ 2400 h 21600"/>
              <a:gd name="T10" fmla="*/ 24300 w 21600"/>
              <a:gd name="T11" fmla="*/ 10800 h 21600"/>
              <a:gd name="T12" fmla="*/ 20400 w 21600"/>
              <a:gd name="T13" fmla="*/ 14700 h 21600"/>
              <a:gd name="T14" fmla="*/ 16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10800"/>
                </a:moveTo>
                <a:cubicBezTo>
                  <a:pt x="19200" y="6160"/>
                  <a:pt x="15439" y="2400"/>
                  <a:pt x="10800" y="2400"/>
                </a:cubicBezTo>
                <a:cubicBezTo>
                  <a:pt x="6160" y="2400"/>
                  <a:pt x="2400" y="6160"/>
                  <a:pt x="2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20400" y="14700"/>
                </a:lnTo>
                <a:lnTo>
                  <a:pt x="16500" y="10800"/>
                </a:lnTo>
                <a:lnTo>
                  <a:pt x="19200" y="108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27" name="Oval 67"/>
          <p:cNvSpPr>
            <a:spLocks noChangeArrowheads="1"/>
          </p:cNvSpPr>
          <p:nvPr/>
        </p:nvSpPr>
        <p:spPr bwMode="auto">
          <a:xfrm>
            <a:off x="7010400" y="4419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629828" name="Picture 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01" y="3584784"/>
            <a:ext cx="2763142" cy="280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598" y="4584516"/>
            <a:ext cx="3579125" cy="1754326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Can get a lot of charge on the dome.  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800" dirty="0" smtClean="0"/>
              <a:t>Extremely high charge density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E</a:t>
            </a:r>
            <a:r>
              <a:rPr lang="en-US" sz="1800" dirty="0" smtClean="0"/>
              <a:t>xtremely high E-fields.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91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9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9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6667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9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9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3.33333E-6 L 0.06667 -0.31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9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9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31111 L 0.00834 -0.3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9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9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9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9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93" grpId="0" build="p"/>
      <p:bldP spid="629827" grpId="0" animBg="1"/>
      <p:bldP spid="629827" grpId="1" animBg="1"/>
      <p:bldP spid="629827" grpId="2" animBg="1"/>
      <p:bldP spid="629827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41194" y="264042"/>
            <a:ext cx="8611737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6538" indent="-236538">
              <a:spcBef>
                <a:spcPct val="50000"/>
              </a:spcBef>
            </a:pPr>
            <a:r>
              <a:rPr lang="en-US" u="sng" dirty="0"/>
              <a:t>Review:</a:t>
            </a:r>
            <a:r>
              <a:rPr lang="en-US" dirty="0"/>
              <a:t> 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Charges create an electric field.  We mostly dealt with point charges, spheres, planes (and cylinders).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When a positive test charge 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moved between points A and B in an electric field the change in potential energy of the charge-field system is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endParaRPr lang="en-US" sz="1600" dirty="0" smtClean="0"/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The potential difference between points A and B in an electric field: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endParaRPr lang="en-US" sz="1600" dirty="0"/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Special cases:</a:t>
            </a:r>
          </a:p>
          <a:p>
            <a:pPr marL="800100" lvl="1" indent="-342900">
              <a:spcBef>
                <a:spcPct val="50000"/>
              </a:spcBef>
              <a:buAutoNum type="arabicParenR"/>
            </a:pPr>
            <a:r>
              <a:rPr lang="en-US" sz="1600" dirty="0"/>
              <a:t>P</a:t>
            </a:r>
            <a:r>
              <a:rPr lang="en-US" sz="1600" dirty="0" smtClean="0"/>
              <a:t>otential difference in a uniform electric field (two plates) is</a:t>
            </a:r>
          </a:p>
          <a:p>
            <a:pPr marL="800100" lvl="1" indent="-342900">
              <a:spcBef>
                <a:spcPct val="50000"/>
              </a:spcBef>
              <a:buAutoNum type="arabicParenR"/>
            </a:pPr>
            <a:r>
              <a:rPr lang="en-US" sz="1600" dirty="0" smtClean="0"/>
              <a:t>Potential around a point charge (with V = ∞ at infinity)</a:t>
            </a:r>
          </a:p>
          <a:p>
            <a:pPr marL="800100" lvl="1" indent="-342900">
              <a:spcBef>
                <a:spcPct val="50000"/>
              </a:spcBef>
              <a:buAutoNum type="arabicParenR"/>
            </a:pPr>
            <a:r>
              <a:rPr lang="en-US" sz="1600" dirty="0" smtClean="0"/>
              <a:t>Potential of multiple point charges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The potential energy (assembly work needed) associated with a pair of point charges  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Electric field is gradient of potential.  If the electric potential is known as a function of x, y, z,, we can obtain the x-, y- z-component of the field by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Equipotential lines, understand, are perpendicular to E-field</a:t>
            </a:r>
          </a:p>
          <a:p>
            <a:pPr marL="236538" indent="-236538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Properties of a conductor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588514"/>
              </p:ext>
            </p:extLst>
          </p:nvPr>
        </p:nvGraphicFramePr>
        <p:xfrm>
          <a:off x="4540632" y="1760561"/>
          <a:ext cx="1320632" cy="50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1" name="Equation" r:id="rId3" imgW="1054080" imgH="457200" progId="Equation.DSMT4">
                  <p:embed/>
                </p:oleObj>
              </mc:Choice>
              <mc:Fallback>
                <p:oleObj name="Equation" r:id="rId3" imgW="1054080" imgH="45720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32" y="1760561"/>
                        <a:ext cx="1320632" cy="50852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080051"/>
              </p:ext>
            </p:extLst>
          </p:nvPr>
        </p:nvGraphicFramePr>
        <p:xfrm>
          <a:off x="6284793" y="2385275"/>
          <a:ext cx="1401313" cy="44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2" name="Equation" r:id="rId5" imgW="1206360" imgH="431640" progId="Equation.DSMT4">
                  <p:embed/>
                </p:oleObj>
              </mc:Choice>
              <mc:Fallback>
                <p:oleObj name="Equation" r:id="rId5" imgW="1206360" imgH="431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793" y="2385275"/>
                        <a:ext cx="1401313" cy="44450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7845"/>
              </p:ext>
            </p:extLst>
          </p:nvPr>
        </p:nvGraphicFramePr>
        <p:xfrm>
          <a:off x="6250675" y="3484150"/>
          <a:ext cx="1235574" cy="284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3" name="Equation" r:id="rId7" imgW="685800" imgH="177480" progId="Equation.DSMT4">
                  <p:embed/>
                </p:oleObj>
              </mc:Choice>
              <mc:Fallback>
                <p:oleObj name="Equation" r:id="rId7" imgW="68580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675" y="3484150"/>
                        <a:ext cx="1235574" cy="28405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878139"/>
              </p:ext>
            </p:extLst>
          </p:nvPr>
        </p:nvGraphicFramePr>
        <p:xfrm>
          <a:off x="5803469" y="3805450"/>
          <a:ext cx="753612" cy="50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4" name="Equation" r:id="rId9" imgW="520474" imgH="393529" progId="Equation.DSMT4">
                  <p:embed/>
                </p:oleObj>
              </mc:Choice>
              <mc:Fallback>
                <p:oleObj name="Equation" r:id="rId9" imgW="520474" imgH="393529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469" y="3805450"/>
                        <a:ext cx="753612" cy="50522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873441"/>
              </p:ext>
            </p:extLst>
          </p:nvPr>
        </p:nvGraphicFramePr>
        <p:xfrm>
          <a:off x="4214007" y="4204353"/>
          <a:ext cx="837845" cy="42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5" name="Equation" r:id="rId11" imgW="748975" imgH="431613" progId="Equation.DSMT4">
                  <p:embed/>
                </p:oleObj>
              </mc:Choice>
              <mc:Fallback>
                <p:oleObj name="Equation" r:id="rId11" imgW="74897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007" y="4204353"/>
                        <a:ext cx="837845" cy="42797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 cap="rnd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55777"/>
              </p:ext>
            </p:extLst>
          </p:nvPr>
        </p:nvGraphicFramePr>
        <p:xfrm>
          <a:off x="7706436" y="4471609"/>
          <a:ext cx="10668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6" name="Equation" r:id="rId13" imgW="736560" imgH="431640" progId="Equation.DSMT4">
                  <p:embed/>
                </p:oleObj>
              </mc:Choice>
              <mc:Fallback>
                <p:oleObj name="Equation" r:id="rId13" imgW="7365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6436" y="4471609"/>
                        <a:ext cx="1066800" cy="55403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993046"/>
              </p:ext>
            </p:extLst>
          </p:nvPr>
        </p:nvGraphicFramePr>
        <p:xfrm>
          <a:off x="5484473" y="5224069"/>
          <a:ext cx="685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7" name="Equation" r:id="rId15" imgW="685800" imgH="419040" progId="Equation.DSMT4">
                  <p:embed/>
                </p:oleObj>
              </mc:Choice>
              <mc:Fallback>
                <p:oleObj name="Equation" r:id="rId15" imgW="685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84473" y="5224069"/>
                        <a:ext cx="685800" cy="4191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927380"/>
              </p:ext>
            </p:extLst>
          </p:nvPr>
        </p:nvGraphicFramePr>
        <p:xfrm>
          <a:off x="6268958" y="5222173"/>
          <a:ext cx="67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8" name="Equation" r:id="rId17" imgW="672840" imgH="393480" progId="Equation.DSMT4">
                  <p:embed/>
                </p:oleObj>
              </mc:Choice>
              <mc:Fallback>
                <p:oleObj name="Equation" r:id="rId17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68958" y="5222173"/>
                        <a:ext cx="673100" cy="3937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283787"/>
              </p:ext>
            </p:extLst>
          </p:nvPr>
        </p:nvGraphicFramePr>
        <p:xfrm>
          <a:off x="4715302" y="5222173"/>
          <a:ext cx="67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9" name="Equation" r:id="rId19" imgW="672840" imgH="393480" progId="Equation.DSMT4">
                  <p:embed/>
                </p:oleObj>
              </mc:Choice>
              <mc:Fallback>
                <p:oleObj name="Equation" r:id="rId19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15302" y="5222173"/>
                        <a:ext cx="673100" cy="3937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9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9966" y="1241666"/>
            <a:ext cx="535489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Electric force is a </a:t>
            </a:r>
            <a:r>
              <a:rPr lang="en-US" sz="2000" i="1" u="sng" dirty="0" smtClean="0">
                <a:solidFill>
                  <a:srgbClr val="000000"/>
                </a:solidFill>
              </a:rPr>
              <a:t>conservative</a:t>
            </a:r>
            <a:r>
              <a:rPr lang="en-US" sz="2000" dirty="0" smtClean="0">
                <a:solidFill>
                  <a:srgbClr val="000000"/>
                </a:solidFill>
              </a:rPr>
              <a:t> force - the work/energy to move a charge does not depend on path, only on initial and final position.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Work done when moving a </a:t>
            </a:r>
            <a:r>
              <a:rPr lang="en-US" sz="2000" dirty="0" smtClean="0">
                <a:solidFill>
                  <a:srgbClr val="000000"/>
                </a:solidFill>
              </a:rPr>
              <a:t>charge, q, </a:t>
            </a:r>
            <a:r>
              <a:rPr lang="en-US" sz="2000" dirty="0">
                <a:solidFill>
                  <a:srgbClr val="000000"/>
                </a:solidFill>
              </a:rPr>
              <a:t>a </a:t>
            </a:r>
            <a:r>
              <a:rPr lang="en-US" sz="2000" dirty="0" smtClean="0">
                <a:solidFill>
                  <a:srgbClr val="000000"/>
                </a:solidFill>
              </a:rPr>
              <a:t>distance, s, </a:t>
            </a:r>
            <a:r>
              <a:rPr lang="en-US" sz="2000" dirty="0">
                <a:solidFill>
                  <a:srgbClr val="000000"/>
                </a:solidFill>
              </a:rPr>
              <a:t>(from </a:t>
            </a:r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smtClean="0">
                <a:solidFill>
                  <a:srgbClr val="000000"/>
                </a:solidFill>
              </a:rPr>
              <a:t>B) </a:t>
            </a:r>
            <a:r>
              <a:rPr lang="en-US" sz="2000" dirty="0">
                <a:solidFill>
                  <a:srgbClr val="000000"/>
                </a:solidFill>
              </a:rPr>
              <a:t>in a uniform electric field, E: 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373125"/>
              </p:ext>
            </p:extLst>
          </p:nvPr>
        </p:nvGraphicFramePr>
        <p:xfrm>
          <a:off x="1758950" y="3094038"/>
          <a:ext cx="193675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4" name="Equation" r:id="rId3" imgW="787320" imgH="482400" progId="Equation.DSMT4">
                  <p:embed/>
                </p:oleObj>
              </mc:Choice>
              <mc:Fallback>
                <p:oleObj name="Equation" r:id="rId3" imgW="787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3094038"/>
                        <a:ext cx="1936750" cy="1182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71450" y="114300"/>
            <a:ext cx="5683440" cy="95410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Work &amp; Electric potential energy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(simplest case: E is constant, field between two plates))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95275" y="4585648"/>
            <a:ext cx="62692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295274" y="4749211"/>
            <a:ext cx="52457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</a:rPr>
              <a:t>Definition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The change in electric potential energy, </a:t>
            </a:r>
            <a:r>
              <a:rPr lang="en-US" sz="20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</a:rPr>
              <a:t>U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when a charge q moves from some point </a:t>
            </a:r>
            <a:r>
              <a:rPr lang="en-US" sz="2000" dirty="0" smtClean="0">
                <a:solidFill>
                  <a:srgbClr val="000000"/>
                </a:solidFill>
              </a:rPr>
              <a:t>A to point </a:t>
            </a:r>
            <a:r>
              <a:rPr lang="en-US" sz="2000" dirty="0">
                <a:solidFill>
                  <a:srgbClr val="000000"/>
                </a:solidFill>
              </a:rPr>
              <a:t>B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is the negative of the work done by the electric force to move the charge from </a:t>
            </a:r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smtClean="0">
                <a:solidFill>
                  <a:srgbClr val="000000"/>
                </a:solidFill>
              </a:rPr>
              <a:t>B. 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227291"/>
              </p:ext>
            </p:extLst>
          </p:nvPr>
        </p:nvGraphicFramePr>
        <p:xfrm>
          <a:off x="5540991" y="5003391"/>
          <a:ext cx="33940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5" name="Equation" r:id="rId5" imgW="1384200" imgH="507960" progId="Equation.DSMT4">
                  <p:embed/>
                </p:oleObj>
              </mc:Choice>
              <mc:Fallback>
                <p:oleObj name="Equation" r:id="rId5" imgW="1384200" imgH="50796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991" y="5003391"/>
                        <a:ext cx="3394075" cy="11017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40991" y="6102908"/>
            <a:ext cx="341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the electric potential energy when the field is straight and constant, path is straight. 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036" y="878749"/>
            <a:ext cx="2668895" cy="366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Electric potential of a dipole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0" y="1190769"/>
            <a:ext cx="9144000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smtClean="0"/>
              <a:t>White board example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 smtClean="0"/>
              <a:t>An electric dipole consists of two charges of equal magnitude and opposite sign, separated by a distance, 2a (see figure).   </a:t>
            </a:r>
            <a:endParaRPr lang="en-US" sz="2000" dirty="0">
              <a:sym typeface="Symbol" pitchFamily="18" charset="2"/>
            </a:endParaRPr>
          </a:p>
          <a:p>
            <a:pPr>
              <a:lnSpc>
                <a:spcPct val="150000"/>
              </a:lnSpc>
              <a:buAutoNum type="alphaUcParenR"/>
            </a:pPr>
            <a:r>
              <a:rPr lang="en-US" sz="2000" dirty="0" smtClean="0">
                <a:sym typeface="Symbol" pitchFamily="18" charset="2"/>
              </a:rPr>
              <a:t>Calculate the electric potential at point P on the y-axis.</a:t>
            </a:r>
          </a:p>
          <a:p>
            <a:pPr>
              <a:lnSpc>
                <a:spcPct val="150000"/>
              </a:lnSpc>
              <a:buAutoNum type="alphaUcParenR"/>
            </a:pPr>
            <a:r>
              <a:rPr lang="en-US" sz="2000" dirty="0" smtClean="0">
                <a:sym typeface="Symbol" pitchFamily="18" charset="2"/>
              </a:rPr>
              <a:t>Calculate the electric potential at point R on the x-axis.  </a:t>
            </a:r>
          </a:p>
          <a:p>
            <a:pPr>
              <a:lnSpc>
                <a:spcPct val="150000"/>
              </a:lnSpc>
              <a:buAutoNum type="alphaUcParenR"/>
            </a:pPr>
            <a:r>
              <a:rPr lang="en-US" sz="2000" dirty="0" smtClean="0">
                <a:sym typeface="Symbol" pitchFamily="18" charset="2"/>
              </a:rPr>
              <a:t>What is V and E</a:t>
            </a:r>
            <a:r>
              <a:rPr lang="en-US" sz="2000" baseline="-25000" dirty="0" smtClean="0">
                <a:sym typeface="Symbol" pitchFamily="18" charset="2"/>
              </a:rPr>
              <a:t>x</a:t>
            </a:r>
            <a:r>
              <a:rPr lang="en-US" sz="2000" dirty="0" smtClean="0">
                <a:sym typeface="Symbol" pitchFamily="18" charset="2"/>
              </a:rPr>
              <a:t> on the x-axis far from the dipole (x&gt;&gt;a)?</a:t>
            </a:r>
            <a:endParaRPr lang="en-US" sz="2000" dirty="0">
              <a:sym typeface="Symbol" pitchFamily="18" charset="2"/>
            </a:endParaRPr>
          </a:p>
        </p:txBody>
      </p:sp>
      <p:pic>
        <p:nvPicPr>
          <p:cNvPr id="38" name="Picture 4" descr="25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2" y="3950034"/>
            <a:ext cx="3506409" cy="277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0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Getting Electric Field from Potential (2)</a:t>
            </a:r>
          </a:p>
        </p:txBody>
      </p:sp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-1" y="793840"/>
            <a:ext cx="76154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63550" indent="-463550" eaLnBrk="1" hangingPunct="1">
              <a:buFontTx/>
              <a:buChar char="•"/>
            </a:pPr>
            <a:r>
              <a:rPr lang="en-US" sz="2000" dirty="0">
                <a:sym typeface="Symbol" pitchFamily="18" charset="2"/>
              </a:rPr>
              <a:t>Fancy notation:  Mathematically, it is useful to define the operator</a:t>
            </a:r>
            <a:endParaRPr lang="en-US" sz="2000" i="1" dirty="0">
              <a:sym typeface="Symbol" pitchFamily="18" charset="2"/>
            </a:endParaRPr>
          </a:p>
        </p:txBody>
      </p:sp>
      <p:graphicFrame>
        <p:nvGraphicFramePr>
          <p:cNvPr id="6236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11467"/>
              </p:ext>
            </p:extLst>
          </p:nvPr>
        </p:nvGraphicFramePr>
        <p:xfrm>
          <a:off x="609600" y="1509208"/>
          <a:ext cx="32369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" name="Equation" r:id="rId4" imgW="1320480" imgH="419040" progId="Equation.DSMT4">
                  <p:embed/>
                </p:oleObj>
              </mc:Choice>
              <mc:Fallback>
                <p:oleObj name="Equation" r:id="rId4" imgW="1320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09208"/>
                        <a:ext cx="3236913" cy="9096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6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038510"/>
              </p:ext>
            </p:extLst>
          </p:nvPr>
        </p:nvGraphicFramePr>
        <p:xfrm>
          <a:off x="4419600" y="1757363"/>
          <a:ext cx="14938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" name="Equation" r:id="rId6" imgW="609480" imgH="215640" progId="Equation.DSMT4">
                  <p:embed/>
                </p:oleObj>
              </mc:Choice>
              <mc:Fallback>
                <p:oleObj name="Equation" r:id="rId6" imgW="609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57363"/>
                        <a:ext cx="1493838" cy="468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637" name="Text Box 21"/>
          <p:cNvSpPr txBox="1">
            <a:spLocks noChangeArrowheads="1"/>
          </p:cNvSpPr>
          <p:nvPr/>
        </p:nvSpPr>
        <p:spPr bwMode="auto">
          <a:xfrm>
            <a:off x="0" y="2819400"/>
            <a:ext cx="7010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3550" indent="-463550" eaLnBrk="1" hangingPunct="1">
              <a:buFontTx/>
              <a:buChar char="•"/>
            </a:pPr>
            <a:r>
              <a:rPr lang="en-US" sz="2000" dirty="0">
                <a:sym typeface="Symbol" pitchFamily="18" charset="2"/>
              </a:rPr>
              <a:t>When this derivative operator is used this way (to make a vector out of a scalar) it is called a </a:t>
            </a:r>
            <a:r>
              <a:rPr lang="en-US" sz="2000" i="1" dirty="0" smtClean="0">
                <a:sym typeface="Symbol" pitchFamily="18" charset="2"/>
              </a:rPr>
              <a:t>gradient</a:t>
            </a:r>
          </a:p>
          <a:p>
            <a:pPr marL="463550" indent="-463550" eaLnBrk="1" hangingPunct="1">
              <a:buFontTx/>
              <a:buChar char="•"/>
            </a:pPr>
            <a:endParaRPr lang="en-US" sz="2000" i="1" dirty="0">
              <a:sym typeface="Symbol" pitchFamily="18" charset="2"/>
            </a:endParaRPr>
          </a:p>
          <a:p>
            <a:pPr marL="463550" lvl="1" indent="-463550" eaLnBrk="1" hangingPunct="1">
              <a:buFontTx/>
              <a:buChar char="•"/>
            </a:pPr>
            <a:r>
              <a:rPr lang="en-US" sz="2000" dirty="0">
                <a:sym typeface="Symbol" pitchFamily="18" charset="2"/>
              </a:rPr>
              <a:t>“The electric field is minus the gradient of the potential</a:t>
            </a:r>
            <a:r>
              <a:rPr lang="en-US" sz="2000" dirty="0" smtClean="0">
                <a:sym typeface="Symbol" pitchFamily="18" charset="2"/>
              </a:rPr>
              <a:t>”</a:t>
            </a:r>
          </a:p>
          <a:p>
            <a:pPr marL="463550" lvl="1" indent="-463550" eaLnBrk="1" hangingPunct="1">
              <a:buFontTx/>
              <a:buChar char="•"/>
            </a:pPr>
            <a:endParaRPr lang="en-US" sz="2000" dirty="0">
              <a:sym typeface="Symbol" pitchFamily="18" charset="2"/>
            </a:endParaRPr>
          </a:p>
          <a:p>
            <a:pPr marL="463550" lvl="1" indent="-463550" eaLnBrk="1" hangingPunct="1"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“The electric field is minus the slope of the potential”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623639" name="Text Box 23"/>
          <p:cNvSpPr txBox="1">
            <a:spLocks noChangeArrowheads="1"/>
          </p:cNvSpPr>
          <p:nvPr/>
        </p:nvSpPr>
        <p:spPr bwMode="auto">
          <a:xfrm>
            <a:off x="464024" y="5334000"/>
            <a:ext cx="843431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Yellow boxes mean a more mathematically sophisticated way to write the same thing.  You don’t need to know or use it if you don’t want to. 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</p:txBody>
      </p:sp>
      <p:graphicFrame>
        <p:nvGraphicFramePr>
          <p:cNvPr id="6236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7351"/>
              </p:ext>
            </p:extLst>
          </p:nvPr>
        </p:nvGraphicFramePr>
        <p:xfrm>
          <a:off x="7342496" y="1370455"/>
          <a:ext cx="1681163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3" name="Equation" r:id="rId8" imgW="685800" imgH="1257120" progId="Equation.DSMT4">
                  <p:embed/>
                </p:oleObj>
              </mc:Choice>
              <mc:Fallback>
                <p:oleObj name="Equation" r:id="rId8" imgW="68580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496" y="1370455"/>
                        <a:ext cx="1681163" cy="27289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3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3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3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3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1" grpId="0" build="p"/>
      <p:bldP spid="623637" grpId="0" build="p"/>
      <p:bldP spid="6236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714" name="Group 2"/>
          <p:cNvGrpSpPr>
            <a:grpSpLocks/>
          </p:cNvGrpSpPr>
          <p:nvPr/>
        </p:nvGrpSpPr>
        <p:grpSpPr bwMode="auto">
          <a:xfrm>
            <a:off x="387816" y="3962400"/>
            <a:ext cx="2438400" cy="2819400"/>
            <a:chOff x="528" y="1968"/>
            <a:chExt cx="1536" cy="1776"/>
          </a:xfrm>
        </p:grpSpPr>
        <p:sp>
          <p:nvSpPr>
            <p:cNvPr id="627715" name="Line 3"/>
            <p:cNvSpPr>
              <a:spLocks noChangeShapeType="1"/>
            </p:cNvSpPr>
            <p:nvPr/>
          </p:nvSpPr>
          <p:spPr bwMode="auto">
            <a:xfrm flipV="1">
              <a:off x="528" y="1968"/>
              <a:ext cx="0" cy="1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16" name="Line 4"/>
            <p:cNvSpPr>
              <a:spLocks noChangeShapeType="1"/>
            </p:cNvSpPr>
            <p:nvPr/>
          </p:nvSpPr>
          <p:spPr bwMode="auto">
            <a:xfrm flipV="1">
              <a:off x="720" y="1968"/>
              <a:ext cx="0" cy="1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17" name="Line 5"/>
            <p:cNvSpPr>
              <a:spLocks noChangeShapeType="1"/>
            </p:cNvSpPr>
            <p:nvPr/>
          </p:nvSpPr>
          <p:spPr bwMode="auto">
            <a:xfrm flipV="1">
              <a:off x="912" y="1968"/>
              <a:ext cx="0" cy="1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18" name="Line 6"/>
            <p:cNvSpPr>
              <a:spLocks noChangeShapeType="1"/>
            </p:cNvSpPr>
            <p:nvPr/>
          </p:nvSpPr>
          <p:spPr bwMode="auto">
            <a:xfrm flipV="1">
              <a:off x="1104" y="1968"/>
              <a:ext cx="0" cy="1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19" name="Line 7"/>
            <p:cNvSpPr>
              <a:spLocks noChangeShapeType="1"/>
            </p:cNvSpPr>
            <p:nvPr/>
          </p:nvSpPr>
          <p:spPr bwMode="auto">
            <a:xfrm flipV="1">
              <a:off x="1296" y="1968"/>
              <a:ext cx="0" cy="1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20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21" name="Line 9"/>
            <p:cNvSpPr>
              <a:spLocks noChangeShapeType="1"/>
            </p:cNvSpPr>
            <p:nvPr/>
          </p:nvSpPr>
          <p:spPr bwMode="auto">
            <a:xfrm flipV="1">
              <a:off x="1680" y="1968"/>
              <a:ext cx="0" cy="1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22" name="Line 10"/>
            <p:cNvSpPr>
              <a:spLocks noChangeShapeType="1"/>
            </p:cNvSpPr>
            <p:nvPr/>
          </p:nvSpPr>
          <p:spPr bwMode="auto">
            <a:xfrm flipV="1">
              <a:off x="1872" y="1968"/>
              <a:ext cx="0" cy="1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23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0" cy="17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7724" name="Text Box 1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892552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The Millikan Oil Drop experiment</a:t>
                </a:r>
              </a:p>
              <a:p>
                <a:pPr algn="ctr"/>
                <a:r>
                  <a:rPr lang="en-US" sz="2000" dirty="0" smtClean="0">
                    <a:sym typeface="Wingdings" panose="05000000000000000000" pitchFamily="2" charset="2"/>
                  </a:rPr>
                  <a:t> Determination of fundamental charge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e</m:t>
                    </m:r>
                    <m:r>
                      <a:rPr lang="en-US" sz="20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1.6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772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8784" b="-10811"/>
                </a:stretch>
              </a:blipFill>
              <a:ln>
                <a:solidFill>
                  <a:schemeClr val="tx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77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56" y="922737"/>
            <a:ext cx="1312525" cy="18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7726" name="Text Box 14"/>
          <p:cNvSpPr txBox="1">
            <a:spLocks noChangeArrowheads="1"/>
          </p:cNvSpPr>
          <p:nvPr/>
        </p:nvSpPr>
        <p:spPr bwMode="auto">
          <a:xfrm>
            <a:off x="238831" y="902416"/>
            <a:ext cx="699448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Atomizer produced tiny drops of oil; gravity pulls them down</a:t>
            </a:r>
          </a:p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Atomizer also induces small charges</a:t>
            </a:r>
          </a:p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Electric field opposes gravity</a:t>
            </a:r>
          </a:p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If electric field is right, drop stops falling</a:t>
            </a:r>
          </a:p>
        </p:txBody>
      </p:sp>
      <p:grpSp>
        <p:nvGrpSpPr>
          <p:cNvPr id="627727" name="Group 15"/>
          <p:cNvGrpSpPr>
            <a:grpSpLocks/>
          </p:cNvGrpSpPr>
          <p:nvPr/>
        </p:nvGrpSpPr>
        <p:grpSpPr bwMode="auto">
          <a:xfrm>
            <a:off x="387816" y="3810000"/>
            <a:ext cx="2438400" cy="2667000"/>
            <a:chOff x="528" y="2400"/>
            <a:chExt cx="1536" cy="1680"/>
          </a:xfrm>
        </p:grpSpPr>
        <p:sp>
          <p:nvSpPr>
            <p:cNvPr id="627728" name="Oval 16"/>
            <p:cNvSpPr>
              <a:spLocks noChangeArrowheads="1"/>
            </p:cNvSpPr>
            <p:nvPr/>
          </p:nvSpPr>
          <p:spPr bwMode="auto">
            <a:xfrm>
              <a:off x="1104" y="302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7729" name="Oval 17"/>
            <p:cNvSpPr>
              <a:spLocks noChangeArrowheads="1"/>
            </p:cNvSpPr>
            <p:nvPr/>
          </p:nvSpPr>
          <p:spPr bwMode="auto">
            <a:xfrm>
              <a:off x="1728" y="2688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7730" name="Oval 18"/>
            <p:cNvSpPr>
              <a:spLocks noChangeArrowheads="1"/>
            </p:cNvSpPr>
            <p:nvPr/>
          </p:nvSpPr>
          <p:spPr bwMode="auto">
            <a:xfrm>
              <a:off x="1440" y="374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7731" name="Oval 19"/>
            <p:cNvSpPr>
              <a:spLocks noChangeArrowheads="1"/>
            </p:cNvSpPr>
            <p:nvPr/>
          </p:nvSpPr>
          <p:spPr bwMode="auto">
            <a:xfrm>
              <a:off x="528" y="3696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7732" name="Oval 20"/>
            <p:cNvSpPr>
              <a:spLocks noChangeArrowheads="1"/>
            </p:cNvSpPr>
            <p:nvPr/>
          </p:nvSpPr>
          <p:spPr bwMode="auto">
            <a:xfrm>
              <a:off x="528" y="2400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27733" name="AutoShape 21"/>
          <p:cNvSpPr>
            <a:spLocks noChangeArrowheads="1"/>
          </p:cNvSpPr>
          <p:nvPr/>
        </p:nvSpPr>
        <p:spPr bwMode="auto">
          <a:xfrm>
            <a:off x="1454616" y="5410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27734" name="AutoShape 22"/>
          <p:cNvSpPr>
            <a:spLocks noChangeArrowheads="1"/>
          </p:cNvSpPr>
          <p:nvPr/>
        </p:nvSpPr>
        <p:spPr bwMode="auto">
          <a:xfrm flipV="1">
            <a:off x="1454616" y="4267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6277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379770"/>
              </p:ext>
            </p:extLst>
          </p:nvPr>
        </p:nvGraphicFramePr>
        <p:xfrm>
          <a:off x="951928" y="3386928"/>
          <a:ext cx="13335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8" name="Equation" r:id="rId6" imgW="507960" imgH="241200" progId="Equation.DSMT4">
                  <p:embed/>
                </p:oleObj>
              </mc:Choice>
              <mc:Fallback>
                <p:oleObj name="Equation" r:id="rId6" imgW="507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928" y="3386928"/>
                        <a:ext cx="13335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42" name="Text Box 30"/>
          <p:cNvSpPr txBox="1">
            <a:spLocks noChangeArrowheads="1"/>
          </p:cNvSpPr>
          <p:nvPr/>
        </p:nvSpPr>
        <p:spPr bwMode="auto">
          <a:xfrm>
            <a:off x="1378416" y="47117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- </a:t>
            </a:r>
          </a:p>
        </p:txBody>
      </p:sp>
      <p:sp>
        <p:nvSpPr>
          <p:cNvPr id="627743" name="Text Box 31"/>
          <p:cNvSpPr txBox="1">
            <a:spLocks noChangeArrowheads="1"/>
          </p:cNvSpPr>
          <p:nvPr/>
        </p:nvSpPr>
        <p:spPr bwMode="auto">
          <a:xfrm>
            <a:off x="3125338" y="2761893"/>
            <a:ext cx="60186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>
                <a:sym typeface="Symbol" pitchFamily="18" charset="2"/>
              </a:rPr>
              <a:t>Millikan showed that you always got </a:t>
            </a:r>
            <a:r>
              <a:rPr lang="en-US" sz="2000" dirty="0" smtClean="0">
                <a:sym typeface="Symbol" pitchFamily="18" charset="2"/>
              </a:rPr>
              <a:t>integer multiples </a:t>
            </a:r>
            <a:r>
              <a:rPr lang="en-US" sz="2000" dirty="0">
                <a:sym typeface="Symbol" pitchFamily="18" charset="2"/>
              </a:rPr>
              <a:t>of a simple fundamental </a:t>
            </a:r>
            <a:r>
              <a:rPr lang="en-US" sz="2000" dirty="0" smtClean="0">
                <a:sym typeface="Symbol" pitchFamily="18" charset="2"/>
              </a:rPr>
              <a:t>charge</a:t>
            </a:r>
          </a:p>
          <a:p>
            <a:pPr marL="231775" indent="-231775">
              <a:lnSpc>
                <a:spcPct val="150000"/>
              </a:lnSpc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Nobel Prize, 1923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627744" name="Text Box 32"/>
          <p:cNvSpPr txBox="1">
            <a:spLocks noChangeArrowheads="1"/>
          </p:cNvSpPr>
          <p:nvPr/>
        </p:nvSpPr>
        <p:spPr bwMode="auto">
          <a:xfrm>
            <a:off x="3330054" y="4322434"/>
            <a:ext cx="5813946" cy="253556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i-clicker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What </a:t>
            </a:r>
            <a:r>
              <a:rPr lang="en-US" sz="1800" dirty="0"/>
              <a:t>would happen if the drop started with charge -2</a:t>
            </a:r>
            <a:r>
              <a:rPr lang="en-US" sz="1800" i="1" dirty="0"/>
              <a:t>e</a:t>
            </a:r>
            <a:r>
              <a:rPr lang="en-US" sz="1800" dirty="0"/>
              <a:t>, but it suddenly picked up another electron?</a:t>
            </a:r>
            <a:endParaRPr lang="en-US" sz="180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sz="1800" dirty="0"/>
              <a:t>A) It would start moving downwards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ym typeface="Symbol" pitchFamily="18" charset="2"/>
              </a:rPr>
              <a:t>B) It would start moving upwards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ym typeface="Symbol" pitchFamily="18" charset="2"/>
              </a:rPr>
              <a:t>C) Since it gained BOTH mass and charge, no effect</a:t>
            </a:r>
          </a:p>
        </p:txBody>
      </p:sp>
      <p:graphicFrame>
        <p:nvGraphicFramePr>
          <p:cNvPr id="62774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24963"/>
              </p:ext>
            </p:extLst>
          </p:nvPr>
        </p:nvGraphicFramePr>
        <p:xfrm>
          <a:off x="6730159" y="3236288"/>
          <a:ext cx="2049617" cy="356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9" name="Equation" r:id="rId8" imgW="1028520" imgH="203040" progId="Equation.DSMT4">
                  <p:embed/>
                </p:oleObj>
              </mc:Choice>
              <mc:Fallback>
                <p:oleObj name="Equation" r:id="rId8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159" y="3236288"/>
                        <a:ext cx="2049617" cy="356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0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7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7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7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7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7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7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7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7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6" grpId="0" build="p"/>
      <p:bldP spid="627733" grpId="0" animBg="1"/>
      <p:bldP spid="627734" grpId="0" animBg="1"/>
      <p:bldP spid="627742" grpId="0"/>
      <p:bldP spid="627743" grpId="0" build="p"/>
      <p:bldP spid="6277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16719" y="617919"/>
            <a:ext cx="3976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Gravitational potential energy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4457700" y="617919"/>
            <a:ext cx="0" cy="5932303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024437" y="617919"/>
            <a:ext cx="37576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Electric potential energy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5432" y="4940384"/>
            <a:ext cx="40533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Work, W, done by gravitational force, </a:t>
            </a:r>
            <a:r>
              <a:rPr lang="en-US" sz="1800" dirty="0" err="1" smtClean="0">
                <a:solidFill>
                  <a:srgbClr val="000000"/>
                </a:solidFill>
              </a:rPr>
              <a:t>F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1800" dirty="0" smtClean="0">
                <a:solidFill>
                  <a:srgbClr val="000000"/>
                </a:solidFill>
              </a:rPr>
              <a:t>, and gravitational potential energy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133350" y="1169382"/>
            <a:ext cx="8886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102" y="6550223"/>
            <a:ext cx="780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Simple analogy for </a:t>
            </a:r>
            <a:r>
              <a:rPr lang="en-US" sz="1400" u="sng" dirty="0" smtClean="0"/>
              <a:t>constant</a:t>
            </a:r>
            <a:r>
              <a:rPr lang="en-US" sz="1400" dirty="0" smtClean="0"/>
              <a:t> gravitational and electric fields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416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 and potential energy of a conservative force</a:t>
            </a:r>
            <a:endParaRPr lang="en-US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722125" y="4918137"/>
            <a:ext cx="40533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Work, W, done by electric force, F</a:t>
            </a:r>
            <a:r>
              <a:rPr lang="en-US" sz="1800" baseline="-25000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, and electric potential energy</a:t>
            </a:r>
          </a:p>
        </p:txBody>
      </p:sp>
      <p:pic>
        <p:nvPicPr>
          <p:cNvPr id="15" name="Picture 4" descr="25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9" b="4999"/>
          <a:stretch/>
        </p:blipFill>
        <p:spPr bwMode="auto">
          <a:xfrm>
            <a:off x="5619567" y="1285302"/>
            <a:ext cx="2583242" cy="35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25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5" b="4398"/>
          <a:stretch/>
        </p:blipFill>
        <p:spPr bwMode="auto">
          <a:xfrm>
            <a:off x="781152" y="1285302"/>
            <a:ext cx="2584503" cy="357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8931" y="5819124"/>
                <a:ext cx="2180790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31" y="5819124"/>
                <a:ext cx="2180790" cy="4658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80009" y="5653503"/>
                <a:ext cx="2055306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009" y="5653503"/>
                <a:ext cx="2055306" cy="861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5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78" name="Group 78"/>
          <p:cNvGrpSpPr>
            <a:grpSpLocks/>
          </p:cNvGrpSpPr>
          <p:nvPr/>
        </p:nvGrpSpPr>
        <p:grpSpPr bwMode="auto">
          <a:xfrm>
            <a:off x="853163" y="1022440"/>
            <a:ext cx="2743200" cy="1524000"/>
            <a:chOff x="3739" y="1872"/>
            <a:chExt cx="1728" cy="960"/>
          </a:xfrm>
        </p:grpSpPr>
        <p:sp>
          <p:nvSpPr>
            <p:cNvPr id="614472" name="Line 72"/>
            <p:cNvSpPr>
              <a:spLocks noChangeShapeType="1"/>
            </p:cNvSpPr>
            <p:nvPr/>
          </p:nvSpPr>
          <p:spPr bwMode="auto">
            <a:xfrm>
              <a:off x="3744" y="187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3" name="Line 73"/>
            <p:cNvSpPr>
              <a:spLocks noChangeShapeType="1"/>
            </p:cNvSpPr>
            <p:nvPr/>
          </p:nvSpPr>
          <p:spPr bwMode="auto">
            <a:xfrm>
              <a:off x="3739" y="211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4" name="Line 74"/>
            <p:cNvSpPr>
              <a:spLocks noChangeShapeType="1"/>
            </p:cNvSpPr>
            <p:nvPr/>
          </p:nvSpPr>
          <p:spPr bwMode="auto">
            <a:xfrm>
              <a:off x="3739" y="235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5" name="Line 75"/>
            <p:cNvSpPr>
              <a:spLocks noChangeShapeType="1"/>
            </p:cNvSpPr>
            <p:nvPr/>
          </p:nvSpPr>
          <p:spPr bwMode="auto">
            <a:xfrm>
              <a:off x="3739" y="259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6" name="Line 76"/>
            <p:cNvSpPr>
              <a:spLocks noChangeShapeType="1"/>
            </p:cNvSpPr>
            <p:nvPr/>
          </p:nvSpPr>
          <p:spPr bwMode="auto">
            <a:xfrm>
              <a:off x="3739" y="283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79" name="Text Box 79"/>
          <p:cNvSpPr txBox="1">
            <a:spLocks noChangeArrowheads="1"/>
          </p:cNvSpPr>
          <p:nvPr/>
        </p:nvSpPr>
        <p:spPr bwMode="auto">
          <a:xfrm>
            <a:off x="403900" y="13272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14480" name="Line 80"/>
          <p:cNvSpPr>
            <a:spLocks noChangeShapeType="1"/>
          </p:cNvSpPr>
          <p:nvPr/>
        </p:nvSpPr>
        <p:spPr bwMode="auto">
          <a:xfrm>
            <a:off x="1013500" y="1479640"/>
            <a:ext cx="2286000" cy="838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1" name="Text Box 81"/>
          <p:cNvSpPr txBox="1">
            <a:spLocks noChangeArrowheads="1"/>
          </p:cNvSpPr>
          <p:nvPr/>
        </p:nvSpPr>
        <p:spPr bwMode="auto">
          <a:xfrm>
            <a:off x="3528100" y="13272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614477" name="Oval 77"/>
          <p:cNvSpPr>
            <a:spLocks noChangeArrowheads="1"/>
          </p:cNvSpPr>
          <p:nvPr/>
        </p:nvSpPr>
        <p:spPr bwMode="auto">
          <a:xfrm>
            <a:off x="632500" y="117484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14482" name="Text Box 82"/>
          <p:cNvSpPr txBox="1">
            <a:spLocks noChangeArrowheads="1"/>
          </p:cNvSpPr>
          <p:nvPr/>
        </p:nvSpPr>
        <p:spPr bwMode="auto">
          <a:xfrm>
            <a:off x="2766100" y="17082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s</a:t>
            </a:r>
          </a:p>
        </p:txBody>
      </p:sp>
      <p:sp>
        <p:nvSpPr>
          <p:cNvPr id="614486" name="Text Box 86"/>
          <p:cNvSpPr txBox="1">
            <a:spLocks noChangeArrowheads="1"/>
          </p:cNvSpPr>
          <p:nvPr/>
        </p:nvSpPr>
        <p:spPr bwMode="auto">
          <a:xfrm>
            <a:off x="152400" y="114826"/>
            <a:ext cx="86487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Electric Potential Energy</a:t>
            </a:r>
          </a:p>
        </p:txBody>
      </p:sp>
      <p:sp>
        <p:nvSpPr>
          <p:cNvPr id="614487" name="Text Box 87"/>
          <p:cNvSpPr txBox="1">
            <a:spLocks noChangeArrowheads="1"/>
          </p:cNvSpPr>
          <p:nvPr/>
        </p:nvSpPr>
        <p:spPr bwMode="auto">
          <a:xfrm>
            <a:off x="152400" y="3506338"/>
            <a:ext cx="8786884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347663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When the </a:t>
            </a:r>
            <a:r>
              <a:rPr lang="en-US" sz="2400" dirty="0"/>
              <a:t>electric field </a:t>
            </a:r>
            <a:r>
              <a:rPr lang="en-US" sz="2400" dirty="0" smtClean="0"/>
              <a:t>varies we need to use the integral form to calculate the electric potential energy</a:t>
            </a:r>
            <a:endParaRPr lang="en-US" sz="2400" dirty="0"/>
          </a:p>
        </p:txBody>
      </p:sp>
      <p:graphicFrame>
        <p:nvGraphicFramePr>
          <p:cNvPr id="614491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55300"/>
              </p:ext>
            </p:extLst>
          </p:nvPr>
        </p:nvGraphicFramePr>
        <p:xfrm>
          <a:off x="2628817" y="5387416"/>
          <a:ext cx="38465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2" name="Equation" r:id="rId4" imgW="1054080" imgH="279360" progId="Equation.DSMT4">
                  <p:embed/>
                </p:oleObj>
              </mc:Choice>
              <mc:Fallback>
                <p:oleObj name="Equation" r:id="rId4" imgW="1054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817" y="5387416"/>
                        <a:ext cx="3846512" cy="90487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5372846" y="1023952"/>
            <a:ext cx="2743200" cy="1524000"/>
            <a:chOff x="3739" y="1872"/>
            <a:chExt cx="1728" cy="960"/>
          </a:xfrm>
        </p:grpSpPr>
        <p:sp>
          <p:nvSpPr>
            <p:cNvPr id="23" name="Line 72"/>
            <p:cNvSpPr>
              <a:spLocks noChangeShapeType="1"/>
            </p:cNvSpPr>
            <p:nvPr/>
          </p:nvSpPr>
          <p:spPr bwMode="auto">
            <a:xfrm flipV="1">
              <a:off x="3744" y="1872"/>
              <a:ext cx="1723" cy="4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73"/>
            <p:cNvSpPr>
              <a:spLocks noChangeShapeType="1"/>
            </p:cNvSpPr>
            <p:nvPr/>
          </p:nvSpPr>
          <p:spPr bwMode="auto">
            <a:xfrm flipV="1">
              <a:off x="3840" y="2112"/>
              <a:ext cx="1622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74"/>
            <p:cNvSpPr>
              <a:spLocks noChangeShapeType="1"/>
            </p:cNvSpPr>
            <p:nvPr/>
          </p:nvSpPr>
          <p:spPr bwMode="auto">
            <a:xfrm>
              <a:off x="3739" y="235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5"/>
            <p:cNvSpPr>
              <a:spLocks noChangeShapeType="1"/>
            </p:cNvSpPr>
            <p:nvPr/>
          </p:nvSpPr>
          <p:spPr bwMode="auto">
            <a:xfrm>
              <a:off x="3792" y="2352"/>
              <a:ext cx="167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6"/>
            <p:cNvSpPr>
              <a:spLocks noChangeShapeType="1"/>
            </p:cNvSpPr>
            <p:nvPr/>
          </p:nvSpPr>
          <p:spPr bwMode="auto">
            <a:xfrm>
              <a:off x="3792" y="2352"/>
              <a:ext cx="1670" cy="4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79"/>
          <p:cNvSpPr txBox="1">
            <a:spLocks noChangeArrowheads="1"/>
          </p:cNvSpPr>
          <p:nvPr/>
        </p:nvSpPr>
        <p:spPr bwMode="auto">
          <a:xfrm>
            <a:off x="4923583" y="132875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9" name="Line 80"/>
          <p:cNvSpPr>
            <a:spLocks noChangeShapeType="1"/>
          </p:cNvSpPr>
          <p:nvPr/>
        </p:nvSpPr>
        <p:spPr bwMode="auto">
          <a:xfrm>
            <a:off x="5533183" y="1481152"/>
            <a:ext cx="2286000" cy="838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auto">
          <a:xfrm>
            <a:off x="8047783" y="132875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1" name="Oval 77"/>
          <p:cNvSpPr>
            <a:spLocks noChangeArrowheads="1"/>
          </p:cNvSpPr>
          <p:nvPr/>
        </p:nvSpPr>
        <p:spPr bwMode="auto">
          <a:xfrm>
            <a:off x="5152183" y="1176352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32" name="Text Box 82"/>
          <p:cNvSpPr txBox="1">
            <a:spLocks noChangeArrowheads="1"/>
          </p:cNvSpPr>
          <p:nvPr/>
        </p:nvSpPr>
        <p:spPr bwMode="auto">
          <a:xfrm>
            <a:off x="7285783" y="170975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s</a:t>
            </a: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307883" y="1746340"/>
            <a:ext cx="152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93"/>
          <p:cNvSpPr txBox="1">
            <a:spLocks noChangeArrowheads="1"/>
          </p:cNvSpPr>
          <p:nvPr/>
        </p:nvSpPr>
        <p:spPr bwMode="auto">
          <a:xfrm>
            <a:off x="6207077" y="125104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630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0833 0.15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7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25 0.15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14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0833 0.15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77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25 0.1555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9" grpId="0"/>
      <p:bldP spid="614479" grpId="1"/>
      <p:bldP spid="614480" grpId="0" animBg="1"/>
      <p:bldP spid="614481" grpId="0"/>
      <p:bldP spid="614477" grpId="0" animBg="1"/>
      <p:bldP spid="614477" grpId="1" animBg="1"/>
      <p:bldP spid="614482" grpId="0"/>
      <p:bldP spid="614487" grpId="0" build="p"/>
      <p:bldP spid="28" grpId="0"/>
      <p:bldP spid="28" grpId="1"/>
      <p:bldP spid="29" grpId="0" animBg="1"/>
      <p:bldP spid="30" grpId="0"/>
      <p:bldP spid="31" grpId="0" animBg="1"/>
      <p:bldP spid="31" grpId="1" animBg="1"/>
      <p:bldP spid="32" grpId="0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60351" y="1303510"/>
            <a:ext cx="60918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i="1" u="sng" dirty="0"/>
              <a:t>electric potential </a:t>
            </a:r>
            <a:r>
              <a:rPr lang="en-US" sz="2400" i="1" u="sng" dirty="0" smtClean="0"/>
              <a:t>V </a:t>
            </a:r>
            <a:r>
              <a:rPr lang="en-US" sz="2400" dirty="0" smtClean="0"/>
              <a:t>is defined as V =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/q:</a:t>
            </a:r>
            <a:endParaRPr lang="en-US" sz="2400" dirty="0"/>
          </a:p>
        </p:txBody>
      </p:sp>
      <p:sp>
        <p:nvSpPr>
          <p:cNvPr id="615442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 Electric Potential</a:t>
            </a:r>
          </a:p>
        </p:txBody>
      </p:sp>
      <p:sp>
        <p:nvSpPr>
          <p:cNvPr id="615443" name="Text Box 19"/>
          <p:cNvSpPr txBox="1">
            <a:spLocks noChangeArrowheads="1"/>
          </p:cNvSpPr>
          <p:nvPr/>
        </p:nvSpPr>
        <p:spPr bwMode="auto">
          <a:xfrm>
            <a:off x="0" y="4164955"/>
            <a:ext cx="9144000" cy="2693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 eaLnBrk="1" hangingPunct="1">
              <a:lnSpc>
                <a:spcPct val="15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Using the </a:t>
            </a:r>
            <a:r>
              <a:rPr lang="en-US" sz="1600" dirty="0" smtClean="0">
                <a:solidFill>
                  <a:schemeClr val="accent2"/>
                </a:solidFill>
              </a:rPr>
              <a:t>integral formula </a:t>
            </a:r>
            <a:r>
              <a:rPr lang="en-US" sz="1600" dirty="0">
                <a:solidFill>
                  <a:schemeClr val="accent2"/>
                </a:solidFill>
              </a:rPr>
              <a:t>is a little tricky</a:t>
            </a:r>
          </a:p>
          <a:p>
            <a:pPr marL="682625" lvl="1" indent="-225425" eaLnBrk="1" hangingPunct="1">
              <a:lnSpc>
                <a:spcPct val="15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It looks like it depends on which path you </a:t>
            </a:r>
            <a:r>
              <a:rPr lang="en-US" sz="1600" dirty="0" smtClean="0">
                <a:solidFill>
                  <a:schemeClr val="accent2"/>
                </a:solidFill>
              </a:rPr>
              <a:t>take.  But it </a:t>
            </a:r>
            <a:r>
              <a:rPr lang="en-US" sz="1600" dirty="0">
                <a:solidFill>
                  <a:schemeClr val="accent2"/>
                </a:solidFill>
              </a:rPr>
              <a:t>doesn’t, because of conservation of energy</a:t>
            </a:r>
          </a:p>
          <a:p>
            <a:pPr marL="231775" indent="-231775" eaLnBrk="1" hangingPunct="1">
              <a:lnSpc>
                <a:spcPct val="15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Electric potential is a </a:t>
            </a:r>
            <a:r>
              <a:rPr lang="en-US" sz="1600" u="sng" dirty="0">
                <a:solidFill>
                  <a:schemeClr val="accent2"/>
                </a:solidFill>
              </a:rPr>
              <a:t>scalar</a:t>
            </a:r>
            <a:r>
              <a:rPr lang="en-US" sz="1600" dirty="0">
                <a:solidFill>
                  <a:schemeClr val="accent2"/>
                </a:solidFill>
              </a:rPr>
              <a:t>; it doesn’t have a </a:t>
            </a:r>
            <a:r>
              <a:rPr lang="en-US" sz="1600" dirty="0" smtClean="0">
                <a:solidFill>
                  <a:schemeClr val="accent2"/>
                </a:solidFill>
              </a:rPr>
              <a:t>direction</a:t>
            </a:r>
            <a:endParaRPr lang="en-US" sz="1600" dirty="0">
              <a:solidFill>
                <a:schemeClr val="accent2"/>
              </a:solidFill>
            </a:endParaRPr>
          </a:p>
          <a:p>
            <a:pPr marL="231775" indent="-231775" eaLnBrk="1" hangingPunct="1">
              <a:lnSpc>
                <a:spcPct val="15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Electric potential is so important, it has its own unit, the volt (V)</a:t>
            </a:r>
          </a:p>
          <a:p>
            <a:pPr marL="682625" lvl="1" indent="-225425" eaLnBrk="1" hangingPunct="1">
              <a:lnSpc>
                <a:spcPct val="15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A volt is a moderate amount of electric potential</a:t>
            </a:r>
          </a:p>
          <a:p>
            <a:pPr marL="231775" indent="-231775" eaLnBrk="1" hangingPunct="1">
              <a:lnSpc>
                <a:spcPct val="150000"/>
              </a:lnSpc>
              <a:spcBef>
                <a:spcPts val="600"/>
              </a:spcBef>
              <a:buFontTx/>
              <a:buChar char="•"/>
            </a:pPr>
            <a:r>
              <a:rPr lang="en-US" sz="1600" dirty="0"/>
              <a:t>Electric field is </a:t>
            </a:r>
            <a:r>
              <a:rPr lang="en-US" sz="1600" dirty="0" smtClean="0"/>
              <a:t>usually given in volts/meter (previously we used Newton/Coulomb) </a:t>
            </a:r>
            <a:endParaRPr lang="en-US" sz="1600" dirty="0"/>
          </a:p>
        </p:txBody>
      </p:sp>
      <p:graphicFrame>
        <p:nvGraphicFramePr>
          <p:cNvPr id="6154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347342"/>
              </p:ext>
            </p:extLst>
          </p:nvPr>
        </p:nvGraphicFramePr>
        <p:xfrm>
          <a:off x="142241" y="675999"/>
          <a:ext cx="4648124" cy="44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0" name="Equation" r:id="rId4" imgW="2590560" imgH="279360" progId="Equation.DSMT4">
                  <p:embed/>
                </p:oleObj>
              </mc:Choice>
              <mc:Fallback>
                <p:oleObj name="Equation" r:id="rId4" imgW="2590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1" y="675999"/>
                        <a:ext cx="4648124" cy="444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473" name="Group 49"/>
          <p:cNvGrpSpPr>
            <a:grpSpLocks/>
          </p:cNvGrpSpPr>
          <p:nvPr/>
        </p:nvGrpSpPr>
        <p:grpSpPr bwMode="auto">
          <a:xfrm>
            <a:off x="6858000" y="1295400"/>
            <a:ext cx="1981200" cy="1524000"/>
            <a:chOff x="4320" y="1200"/>
            <a:chExt cx="1248" cy="960"/>
          </a:xfrm>
        </p:grpSpPr>
        <p:sp>
          <p:nvSpPr>
            <p:cNvPr id="615467" name="Line 43"/>
            <p:cNvSpPr>
              <a:spLocks noChangeShapeType="1"/>
            </p:cNvSpPr>
            <p:nvPr/>
          </p:nvSpPr>
          <p:spPr bwMode="auto">
            <a:xfrm>
              <a:off x="4320" y="120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68" name="Line 44"/>
            <p:cNvSpPr>
              <a:spLocks noChangeShapeType="1"/>
            </p:cNvSpPr>
            <p:nvPr/>
          </p:nvSpPr>
          <p:spPr bwMode="auto">
            <a:xfrm>
              <a:off x="4320" y="144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69" name="Line 45"/>
            <p:cNvSpPr>
              <a:spLocks noChangeShapeType="1"/>
            </p:cNvSpPr>
            <p:nvPr/>
          </p:nvSpPr>
          <p:spPr bwMode="auto">
            <a:xfrm>
              <a:off x="4320" y="168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70" name="Line 46"/>
            <p:cNvSpPr>
              <a:spLocks noChangeShapeType="1"/>
            </p:cNvSpPr>
            <p:nvPr/>
          </p:nvSpPr>
          <p:spPr bwMode="auto">
            <a:xfrm>
              <a:off x="4320" y="192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71" name="Line 47"/>
            <p:cNvSpPr>
              <a:spLocks noChangeShapeType="1"/>
            </p:cNvSpPr>
            <p:nvPr/>
          </p:nvSpPr>
          <p:spPr bwMode="auto">
            <a:xfrm>
              <a:off x="4320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65" name="Oval 41"/>
          <p:cNvSpPr>
            <a:spLocks noChangeArrowheads="1"/>
          </p:cNvSpPr>
          <p:nvPr/>
        </p:nvSpPr>
        <p:spPr bwMode="auto">
          <a:xfrm>
            <a:off x="6781800" y="1143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15474" name="Line 50"/>
          <p:cNvSpPr>
            <a:spLocks noChangeShapeType="1"/>
          </p:cNvSpPr>
          <p:nvPr/>
        </p:nvSpPr>
        <p:spPr bwMode="auto">
          <a:xfrm>
            <a:off x="7086600" y="1447800"/>
            <a:ext cx="1600200" cy="1219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75" name="Line 51"/>
          <p:cNvSpPr>
            <a:spLocks noChangeShapeType="1"/>
          </p:cNvSpPr>
          <p:nvPr/>
        </p:nvSpPr>
        <p:spPr bwMode="auto">
          <a:xfrm>
            <a:off x="6934200" y="1524000"/>
            <a:ext cx="0" cy="1143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76" name="Line 52"/>
          <p:cNvSpPr>
            <a:spLocks noChangeShapeType="1"/>
          </p:cNvSpPr>
          <p:nvPr/>
        </p:nvSpPr>
        <p:spPr bwMode="auto">
          <a:xfrm>
            <a:off x="6934200" y="2743200"/>
            <a:ext cx="1676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81" name="Freeform 57"/>
          <p:cNvSpPr>
            <a:spLocks/>
          </p:cNvSpPr>
          <p:nvPr/>
        </p:nvSpPr>
        <p:spPr bwMode="auto">
          <a:xfrm>
            <a:off x="6972300" y="1079500"/>
            <a:ext cx="2032000" cy="2000250"/>
          </a:xfrm>
          <a:custGeom>
            <a:avLst/>
            <a:gdLst>
              <a:gd name="T0" fmla="*/ 120 w 1280"/>
              <a:gd name="T1" fmla="*/ 88 h 1260"/>
              <a:gd name="T2" fmla="*/ 552 w 1280"/>
              <a:gd name="T3" fmla="*/ 40 h 1260"/>
              <a:gd name="T4" fmla="*/ 1128 w 1280"/>
              <a:gd name="T5" fmla="*/ 328 h 1260"/>
              <a:gd name="T6" fmla="*/ 1176 w 1280"/>
              <a:gd name="T7" fmla="*/ 808 h 1260"/>
              <a:gd name="T8" fmla="*/ 504 w 1280"/>
              <a:gd name="T9" fmla="*/ 952 h 1260"/>
              <a:gd name="T10" fmla="*/ 72 w 1280"/>
              <a:gd name="T11" fmla="*/ 856 h 1260"/>
              <a:gd name="T12" fmla="*/ 72 w 1280"/>
              <a:gd name="T13" fmla="*/ 472 h 1260"/>
              <a:gd name="T14" fmla="*/ 456 w 1280"/>
              <a:gd name="T15" fmla="*/ 184 h 1260"/>
              <a:gd name="T16" fmla="*/ 456 w 1280"/>
              <a:gd name="T17" fmla="*/ 712 h 1260"/>
              <a:gd name="T18" fmla="*/ 600 w 1280"/>
              <a:gd name="T19" fmla="*/ 1192 h 1260"/>
              <a:gd name="T20" fmla="*/ 1032 w 1280"/>
              <a:gd name="T21" fmla="*/ 112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0" h="1260">
                <a:moveTo>
                  <a:pt x="120" y="88"/>
                </a:moveTo>
                <a:cubicBezTo>
                  <a:pt x="252" y="44"/>
                  <a:pt x="384" y="0"/>
                  <a:pt x="552" y="40"/>
                </a:cubicBezTo>
                <a:cubicBezTo>
                  <a:pt x="720" y="80"/>
                  <a:pt x="1024" y="200"/>
                  <a:pt x="1128" y="328"/>
                </a:cubicBezTo>
                <a:cubicBezTo>
                  <a:pt x="1232" y="456"/>
                  <a:pt x="1280" y="704"/>
                  <a:pt x="1176" y="808"/>
                </a:cubicBezTo>
                <a:cubicBezTo>
                  <a:pt x="1072" y="912"/>
                  <a:pt x="688" y="944"/>
                  <a:pt x="504" y="952"/>
                </a:cubicBezTo>
                <a:cubicBezTo>
                  <a:pt x="320" y="960"/>
                  <a:pt x="144" y="936"/>
                  <a:pt x="72" y="856"/>
                </a:cubicBezTo>
                <a:cubicBezTo>
                  <a:pt x="0" y="776"/>
                  <a:pt x="8" y="584"/>
                  <a:pt x="72" y="472"/>
                </a:cubicBezTo>
                <a:cubicBezTo>
                  <a:pt x="136" y="360"/>
                  <a:pt x="392" y="144"/>
                  <a:pt x="456" y="184"/>
                </a:cubicBezTo>
                <a:cubicBezTo>
                  <a:pt x="520" y="224"/>
                  <a:pt x="432" y="544"/>
                  <a:pt x="456" y="712"/>
                </a:cubicBezTo>
                <a:cubicBezTo>
                  <a:pt x="480" y="880"/>
                  <a:pt x="504" y="1124"/>
                  <a:pt x="600" y="1192"/>
                </a:cubicBezTo>
                <a:cubicBezTo>
                  <a:pt x="696" y="1260"/>
                  <a:pt x="942" y="1135"/>
                  <a:pt x="1032" y="1120"/>
                </a:cubicBezTo>
              </a:path>
            </a:pathLst>
          </a:custGeom>
          <a:noFill/>
          <a:ln w="28575" cmpd="sng">
            <a:solidFill>
              <a:srgbClr val="9900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09876" y="3317564"/>
                <a:ext cx="2671757" cy="430887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76" y="3317564"/>
                <a:ext cx="267175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09876" y="1929442"/>
                <a:ext cx="3829830" cy="1222514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76" y="1929442"/>
                <a:ext cx="3829830" cy="12225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4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3907 -0.01296 0.0783 -0.02593 0.11111 -0.01667 C 0.14393 -0.00741 0.18195 0.02592 0.19723 0.05555 C 0.2125 0.08518 0.22934 0.13981 0.20278 0.16111 C 0.17622 0.18241 0.06875 0.19699 0.0375 0.18333 C 0.00625 0.16967 0.00695 0.10764 0.01528 0.07963 C 0.02361 0.05162 0.075 0.0044 0.0875 0.01481 C 0.1 0.02523 0.08542 0.1037 0.09028 0.14259 C 0.09514 0.18148 0.09584 0.2368 0.11667 0.24815 C 0.1375 0.25949 0.1948 0.21875 0.21528 0.21111 " pathEditMode="relative" rAng="0" ptsTypes="aaaaaaaaaa">
                                      <p:cBhvr>
                                        <p:cTn id="53" dur="20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build="p"/>
      <p:bldP spid="615443" grpId="0" build="p" animBg="1"/>
      <p:bldP spid="615465" grpId="0" animBg="1"/>
      <p:bldP spid="615465" grpId="1" animBg="1"/>
      <p:bldP spid="615474" grpId="0" animBg="1"/>
      <p:bldP spid="615475" grpId="0" animBg="1"/>
      <p:bldP spid="615476" grpId="0" animBg="1"/>
      <p:bldP spid="6154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:\guthold\Physics 25\Figure 17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19678" r="19029" b="36629"/>
          <a:stretch>
            <a:fillRect/>
          </a:stretch>
        </p:blipFill>
        <p:spPr bwMode="auto">
          <a:xfrm>
            <a:off x="6645095" y="3372421"/>
            <a:ext cx="2395451" cy="2338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2442" y="2595660"/>
            <a:ext cx="626930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White board example 25.1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An electron in the picture tube of an old TV is accelerated from rest through a potential difference </a:t>
            </a:r>
            <a:r>
              <a:rPr lang="en-US" sz="1800" dirty="0" err="1" smtClean="0">
                <a:solidFill>
                  <a:srgbClr val="000000"/>
                </a:solidFill>
              </a:rPr>
              <a:t>V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ba</a:t>
            </a:r>
            <a:r>
              <a:rPr lang="en-US" sz="1800" dirty="0" smtClean="0">
                <a:solidFill>
                  <a:srgbClr val="000000"/>
                </a:solidFill>
              </a:rPr>
              <a:t>= +5000V. </a:t>
            </a:r>
          </a:p>
          <a:p>
            <a:pPr marL="463550" indent="-463550">
              <a:lnSpc>
                <a:spcPct val="150000"/>
              </a:lnSpc>
              <a:spcBef>
                <a:spcPct val="50000"/>
              </a:spcBef>
              <a:buAutoNum type="alphaLcParenBoth"/>
            </a:pPr>
            <a:r>
              <a:rPr lang="en-US" sz="1800" dirty="0" smtClean="0">
                <a:solidFill>
                  <a:srgbClr val="000000"/>
                </a:solidFill>
              </a:rPr>
              <a:t>What is the change in potential energy of the electron?</a:t>
            </a:r>
          </a:p>
          <a:p>
            <a:pPr marL="463550" indent="-463550">
              <a:lnSpc>
                <a:spcPct val="150000"/>
              </a:lnSpc>
              <a:spcBef>
                <a:spcPct val="50000"/>
              </a:spcBef>
              <a:buAutoNum type="alphaLcParenBoth"/>
            </a:pPr>
            <a:r>
              <a:rPr lang="en-US" sz="1800" dirty="0" smtClean="0">
                <a:solidFill>
                  <a:srgbClr val="000000"/>
                </a:solidFill>
              </a:rPr>
              <a:t>What is the speed of the electron (m = 9.1·10</a:t>
            </a:r>
            <a:r>
              <a:rPr lang="en-US" sz="1800" baseline="30000" dirty="0" smtClean="0">
                <a:solidFill>
                  <a:srgbClr val="000000"/>
                </a:solidFill>
              </a:rPr>
              <a:t>-31 </a:t>
            </a:r>
            <a:r>
              <a:rPr lang="en-US" sz="1800" dirty="0" smtClean="0">
                <a:solidFill>
                  <a:srgbClr val="000000"/>
                </a:solidFill>
              </a:rPr>
              <a:t>kg) as a result of this acceleration?</a:t>
            </a:r>
          </a:p>
          <a:p>
            <a:pPr marL="463550" indent="-463550">
              <a:lnSpc>
                <a:spcPct val="150000"/>
              </a:lnSpc>
              <a:spcBef>
                <a:spcPct val="50000"/>
              </a:spcBef>
              <a:buAutoNum type="alphaLcParenBoth"/>
            </a:pPr>
            <a:r>
              <a:rPr lang="en-US" sz="1800" dirty="0" smtClean="0">
                <a:solidFill>
                  <a:srgbClr val="000000"/>
                </a:solidFill>
              </a:rPr>
              <a:t>Repeat for a proton (m = 1.67·10</a:t>
            </a:r>
            <a:r>
              <a:rPr lang="en-US" sz="1800" baseline="30000" dirty="0" smtClean="0">
                <a:solidFill>
                  <a:srgbClr val="000000"/>
                </a:solidFill>
              </a:rPr>
              <a:t>-27 </a:t>
            </a:r>
            <a:r>
              <a:rPr lang="en-US" sz="1800" dirty="0" smtClean="0">
                <a:solidFill>
                  <a:srgbClr val="000000"/>
                </a:solidFill>
              </a:rPr>
              <a:t>kg) that accelerates through a potential difference of </a:t>
            </a:r>
            <a:r>
              <a:rPr lang="en-US" sz="1800" dirty="0" err="1" smtClean="0">
                <a:solidFill>
                  <a:srgbClr val="000000"/>
                </a:solidFill>
              </a:rPr>
              <a:t>V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ba</a:t>
            </a:r>
            <a:r>
              <a:rPr lang="en-US" sz="1800" dirty="0" smtClean="0">
                <a:solidFill>
                  <a:srgbClr val="000000"/>
                </a:solidFill>
              </a:rPr>
              <a:t>= -5000V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(homework)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85872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/>
              <a:t>It is a scalar quantity – </a:t>
            </a:r>
            <a:r>
              <a:rPr lang="en-US" dirty="0" smtClean="0"/>
              <a:t>that makes it easier </a:t>
            </a:r>
            <a:r>
              <a:rPr lang="en-US" dirty="0"/>
              <a:t>to calculate and work </a:t>
            </a:r>
            <a:r>
              <a:rPr lang="en-US" dirty="0" smtClean="0"/>
              <a:t>with</a:t>
            </a:r>
            <a:endParaRPr lang="en-US" dirty="0"/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/>
              <a:t>It is useful for problems involving conservation of energy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9192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Why Electric Potential is useful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2442" y="2333767"/>
            <a:ext cx="84938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23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1" y="286686"/>
            <a:ext cx="8407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White board example 25.2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electron moving parallel to the x-axis has an initial speed of 3.7 x 10</a:t>
            </a:r>
            <a:r>
              <a:rPr lang="en-US" sz="2000" baseline="30000" dirty="0"/>
              <a:t>6</a:t>
            </a:r>
            <a:r>
              <a:rPr lang="en-US" sz="2000" dirty="0"/>
              <a:t> m/s at the origin.  Its speed is reduced to 1.4 x 10</a:t>
            </a:r>
            <a:r>
              <a:rPr lang="en-US" sz="2000" baseline="30000" dirty="0"/>
              <a:t>5</a:t>
            </a:r>
            <a:r>
              <a:rPr lang="en-US" sz="2000" dirty="0"/>
              <a:t> m/s at the point x = 2.0 cm.  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lphaLcParenBoth"/>
            </a:pPr>
            <a:r>
              <a:rPr lang="en-US" sz="2000" dirty="0" smtClean="0"/>
              <a:t>Calculate </a:t>
            </a:r>
            <a:r>
              <a:rPr lang="en-US" sz="2000" dirty="0"/>
              <a:t>the potential difference between the origin and this </a:t>
            </a:r>
            <a:r>
              <a:rPr lang="en-US" sz="2000" dirty="0" smtClean="0"/>
              <a:t>point.  </a:t>
            </a:r>
          </a:p>
          <a:p>
            <a:pPr marL="457200" indent="-457200">
              <a:lnSpc>
                <a:spcPct val="150000"/>
              </a:lnSpc>
              <a:buAutoNum type="alphaLcParenBoth"/>
            </a:pPr>
            <a:r>
              <a:rPr lang="en-US" sz="2000" dirty="0" smtClean="0"/>
              <a:t>Which </a:t>
            </a:r>
            <a:r>
              <a:rPr lang="en-US" sz="2000" dirty="0"/>
              <a:t>point is at a higher potential?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820236" y="4599296"/>
            <a:ext cx="1981200" cy="1524000"/>
            <a:chOff x="4320" y="1200"/>
            <a:chExt cx="1248" cy="960"/>
          </a:xfrm>
        </p:grpSpPr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4320" y="120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320" y="144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4320" y="168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4320" y="192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4320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5877636" y="459929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3210636" y="3913496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3300"/>
                </a:solidFill>
              </a:rPr>
              <a:t>V</a:t>
            </a:r>
            <a:r>
              <a:rPr lang="en-US" sz="2400" b="1">
                <a:solidFill>
                  <a:srgbClr val="663300"/>
                </a:solidFill>
              </a:rPr>
              <a:t> =0</a:t>
            </a:r>
            <a:endParaRPr lang="en-US" sz="2400" b="1" i="1">
              <a:solidFill>
                <a:srgbClr val="663300"/>
              </a:solidFill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4658436" y="3913496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663300"/>
                </a:solidFill>
              </a:rPr>
              <a:t>V</a:t>
            </a:r>
            <a:r>
              <a:rPr lang="en-US" sz="2400" b="1" dirty="0">
                <a:solidFill>
                  <a:srgbClr val="663300"/>
                </a:solidFill>
              </a:rPr>
              <a:t> = ?</a:t>
            </a:r>
            <a:endParaRPr lang="en-US" sz="2400" b="1" i="1" dirty="0">
              <a:solidFill>
                <a:srgbClr val="663300"/>
              </a:solidFill>
            </a:endParaRPr>
          </a:p>
        </p:txBody>
      </p:sp>
      <p:sp>
        <p:nvSpPr>
          <p:cNvPr id="17" name="Oval 39"/>
          <p:cNvSpPr>
            <a:spLocks noChangeArrowheads="1"/>
          </p:cNvSpPr>
          <p:nvPr/>
        </p:nvSpPr>
        <p:spPr bwMode="auto">
          <a:xfrm>
            <a:off x="3744036" y="4904096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39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833 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Calculating the Electric </a:t>
            </a:r>
            <a:r>
              <a:rPr lang="en-US" dirty="0" smtClean="0">
                <a:solidFill>
                  <a:schemeClr val="tx1"/>
                </a:solidFill>
              </a:rPr>
              <a:t>Potential, V, from the electric field, 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6471" name="Text Box 23"/>
          <p:cNvSpPr txBox="1">
            <a:spLocks noChangeArrowheads="1"/>
          </p:cNvSpPr>
          <p:nvPr/>
        </p:nvSpPr>
        <p:spPr bwMode="auto">
          <a:xfrm>
            <a:off x="84160" y="2703389"/>
            <a:ext cx="8991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1775" indent="-231775" eaLnBrk="1" hangingPunct="1">
              <a:lnSpc>
                <a:spcPct val="150000"/>
              </a:lnSpc>
            </a:pPr>
            <a:r>
              <a:rPr lang="en-US" sz="2400" u="sng" dirty="0"/>
              <a:t>To find the potential at a general point </a:t>
            </a:r>
            <a:r>
              <a:rPr lang="en-US" sz="2400" i="1" u="sng" dirty="0"/>
              <a:t>B</a:t>
            </a:r>
            <a:r>
              <a:rPr lang="en-US" sz="2400" i="1" u="sng" dirty="0" smtClean="0"/>
              <a:t>:</a:t>
            </a:r>
          </a:p>
          <a:p>
            <a:pPr marL="231775" indent="-231775" eaLnBrk="1" hangingPunct="1">
              <a:lnSpc>
                <a:spcPct val="150000"/>
              </a:lnSpc>
            </a:pPr>
            <a:endParaRPr lang="en-US" sz="2400" dirty="0"/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2400" dirty="0">
                <a:sym typeface="Symbol" pitchFamily="18" charset="2"/>
              </a:rPr>
              <a:t>Pick a point </a:t>
            </a:r>
            <a:r>
              <a:rPr lang="en-US" sz="2400" i="1" dirty="0">
                <a:sym typeface="Symbol" pitchFamily="18" charset="2"/>
              </a:rPr>
              <a:t>A </a:t>
            </a:r>
            <a:r>
              <a:rPr lang="en-US" sz="2400" dirty="0">
                <a:sym typeface="Symbol" pitchFamily="18" charset="2"/>
              </a:rPr>
              <a:t>which we will assign potential 0</a:t>
            </a: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2400" dirty="0">
                <a:sym typeface="Symbol" pitchFamily="18" charset="2"/>
              </a:rPr>
              <a:t>Pick a path from </a:t>
            </a:r>
            <a:r>
              <a:rPr lang="en-US" sz="2400" i="1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 to </a:t>
            </a:r>
            <a:r>
              <a:rPr lang="en-US" sz="2400" i="1" dirty="0">
                <a:sym typeface="Symbol" pitchFamily="18" charset="2"/>
              </a:rPr>
              <a:t>B</a:t>
            </a:r>
            <a:endParaRPr lang="en-US" sz="2400" dirty="0">
              <a:sym typeface="Symbol" pitchFamily="18" charset="2"/>
            </a:endParaRPr>
          </a:p>
          <a:p>
            <a:pPr marL="231775" lvl="1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2400" dirty="0">
                <a:sym typeface="Symbol" pitchFamily="18" charset="2"/>
              </a:rPr>
              <a:t>It doesn’t matter which path, so pick the simplest possible one</a:t>
            </a:r>
          </a:p>
          <a:p>
            <a:pPr marL="231775" indent="-231775" eaLnBrk="1" hangingPunct="1">
              <a:lnSpc>
                <a:spcPct val="150000"/>
              </a:lnSpc>
              <a:buFontTx/>
              <a:buChar char="•"/>
            </a:pPr>
            <a:r>
              <a:rPr lang="en-US" sz="2400" dirty="0">
                <a:sym typeface="Symbol" pitchFamily="18" charset="2"/>
              </a:rPr>
              <a:t>Perform the integration</a:t>
            </a:r>
          </a:p>
        </p:txBody>
      </p:sp>
      <p:graphicFrame>
        <p:nvGraphicFramePr>
          <p:cNvPr id="616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817890"/>
              </p:ext>
            </p:extLst>
          </p:nvPr>
        </p:nvGraphicFramePr>
        <p:xfrm>
          <a:off x="865495" y="1520138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7" name="Equation" r:id="rId4" imgW="901440" imgH="279360" progId="Equation.DSMT4">
                  <p:embed/>
                </p:oleObj>
              </mc:Choice>
              <mc:Fallback>
                <p:oleObj name="Equation" r:id="rId4" imgW="901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495" y="1520138"/>
                        <a:ext cx="2206625" cy="6064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88257"/>
              </p:ext>
            </p:extLst>
          </p:nvPr>
        </p:nvGraphicFramePr>
        <p:xfrm>
          <a:off x="4579960" y="1327256"/>
          <a:ext cx="27368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8" name="Equation" r:id="rId6" imgW="1117440" imgH="457200" progId="Equation.DSMT4">
                  <p:embed/>
                </p:oleObj>
              </mc:Choice>
              <mc:Fallback>
                <p:oleObj name="Equation" r:id="rId6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60" y="1327256"/>
                        <a:ext cx="2736850" cy="99218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1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6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6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71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26095</TotalTime>
  <Words>2999</Words>
  <Application>Microsoft Office PowerPoint</Application>
  <PresentationFormat>On-screen Show (4:3)</PresentationFormat>
  <Paragraphs>348</Paragraphs>
  <Slides>33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Times New Roman</vt:lpstr>
      <vt:lpstr>Wingdings</vt:lpstr>
      <vt:lpstr>Blank Presentation</vt:lpstr>
      <vt:lpstr>2_Blank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Martin Guthold</dc:creator>
  <cp:lastModifiedBy>Guthold, Martin</cp:lastModifiedBy>
  <cp:revision>504</cp:revision>
  <cp:lastPrinted>2015-09-17T20:52:05Z</cp:lastPrinted>
  <dcterms:created xsi:type="dcterms:W3CDTF">2001-05-17T16:12:03Z</dcterms:created>
  <dcterms:modified xsi:type="dcterms:W3CDTF">2019-02-22T13:47:30Z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guthold@cs.unc.edu</vt:lpwstr>
  </property>
  <property fmtid="{D5CDD505-2E9C-101B-9397-08002B2CF9AE}" pid="8" name="HomePage">
    <vt:lpwstr>http://www.cs.unc.edu/~guthold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\\Buzzard\guthold\public_html\physics25</vt:lpwstr>
  </property>
</Properties>
</file>